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6" r:id="rId10"/>
    <p:sldId id="280" r:id="rId11"/>
    <p:sldId id="281" r:id="rId12"/>
    <p:sldId id="282" r:id="rId13"/>
    <p:sldId id="283" r:id="rId14"/>
    <p:sldId id="284" r:id="rId15"/>
    <p:sldId id="285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91DB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82" autoAdjust="0"/>
    <p:restoredTop sz="94664" autoAdjust="0"/>
  </p:normalViewPr>
  <p:slideViewPr>
    <p:cSldViewPr>
      <p:cViewPr>
        <p:scale>
          <a:sx n="118" d="100"/>
          <a:sy n="118" d="100"/>
        </p:scale>
        <p:origin x="-1422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-3600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97A6BD6-EF5A-4565-A3A2-5D24357F5E85}" type="datetimeFigureOut">
              <a:rPr lang="en-US"/>
              <a:pPr>
                <a:defRPr/>
              </a:pPr>
              <a:t>4/7/2011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0A34931-6CF5-4394-9032-FE457C6CDE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4800" y="8001000"/>
            <a:ext cx="6172200" cy="60960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8441" name="Picture 8" descr="uva-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8077200"/>
            <a:ext cx="863600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uva-logo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3513" y="5902325"/>
            <a:ext cx="863600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 userDrawn="1"/>
        </p:nvSpPr>
        <p:spPr>
          <a:xfrm>
            <a:off x="304800" y="5867400"/>
            <a:ext cx="8458200" cy="60960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TextBox 15"/>
          <p:cNvSpPr txBox="1"/>
          <p:nvPr userDrawn="1"/>
        </p:nvSpPr>
        <p:spPr>
          <a:xfrm>
            <a:off x="8534400" y="6488113"/>
            <a:ext cx="371475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fld id="{34DC2747-BA02-4300-8615-E0855A7E6810}" type="slidenum">
              <a:rPr lang="en-US" sz="1200"/>
              <a:pPr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8392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Phase Noise and Jitter in Oscillator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495800"/>
            <a:ext cx="4343400" cy="692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latin typeface="+mn-lt"/>
                <a:cs typeface="+mn-cs"/>
              </a:rPr>
              <a:t>Aatmesh</a:t>
            </a:r>
            <a:r>
              <a:rPr lang="en-US" dirty="0">
                <a:latin typeface="+mn-lt"/>
                <a:cs typeface="+mn-cs"/>
              </a:rPr>
              <a:t> </a:t>
            </a:r>
            <a:r>
              <a:rPr lang="en-US" dirty="0" err="1">
                <a:latin typeface="+mn-lt"/>
                <a:cs typeface="+mn-cs"/>
              </a:rPr>
              <a:t>Shrivastava</a:t>
            </a:r>
            <a:endParaRPr lang="en-U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latin typeface="+mn-lt"/>
                <a:cs typeface="+mn-cs"/>
              </a:rPr>
              <a:t>Robust Low Power VLSI Group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latin typeface="+mn-lt"/>
                <a:cs typeface="+mn-cs"/>
              </a:rPr>
              <a:t>University of Virginia</a:t>
            </a:r>
            <a:endParaRPr lang="en-US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99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Ring Oscillator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16" name="Isosceles Triangle 15"/>
          <p:cNvSpPr/>
          <p:nvPr/>
        </p:nvSpPr>
        <p:spPr>
          <a:xfrm rot="5400000">
            <a:off x="1143988" y="1659227"/>
            <a:ext cx="914402" cy="916379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rot="10800000" flipV="1">
            <a:off x="2057400" y="2125507"/>
            <a:ext cx="1371600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2172494" y="2772413"/>
            <a:ext cx="2286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348"/>
          <p:cNvGrpSpPr/>
          <p:nvPr/>
        </p:nvGrpSpPr>
        <p:grpSpPr>
          <a:xfrm rot="5400000">
            <a:off x="2095500" y="2392207"/>
            <a:ext cx="381000" cy="152400"/>
            <a:chOff x="1524000" y="2819400"/>
            <a:chExt cx="4876800" cy="609600"/>
          </a:xfrm>
        </p:grpSpPr>
        <p:cxnSp>
          <p:nvCxnSpPr>
            <p:cNvPr id="36" name="Straight Connector 35"/>
            <p:cNvCxnSpPr/>
            <p:nvPr/>
          </p:nvCxnSpPr>
          <p:spPr>
            <a:xfrm rot="5400000" flipH="1" flipV="1">
              <a:off x="1524000" y="2819400"/>
              <a:ext cx="304800" cy="3048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8288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 flipH="1" flipV="1">
              <a:off x="24384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30480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 flipH="1" flipV="1">
              <a:off x="36576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16200000" flipH="1">
              <a:off x="42672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 flipH="1" flipV="1">
              <a:off x="48768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6200000" flipH="1">
              <a:off x="54864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 flipH="1" flipV="1">
              <a:off x="6096000" y="3124200"/>
              <a:ext cx="304800" cy="3048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Connector 55"/>
          <p:cNvCxnSpPr/>
          <p:nvPr/>
        </p:nvCxnSpPr>
        <p:spPr>
          <a:xfrm rot="10800000">
            <a:off x="2133600" y="2887507"/>
            <a:ext cx="304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819400" y="2354107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C</a:t>
            </a:r>
            <a:endParaRPr lang="en-US" sz="1050" b="1" baseline="-25000" dirty="0"/>
          </a:p>
        </p:txBody>
      </p:sp>
      <p:sp>
        <p:nvSpPr>
          <p:cNvPr id="109" name="TextBox 108"/>
          <p:cNvSpPr txBox="1"/>
          <p:nvPr/>
        </p:nvSpPr>
        <p:spPr>
          <a:xfrm>
            <a:off x="1143000" y="1965015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-Gm</a:t>
            </a:r>
            <a:endParaRPr lang="en-US" sz="1400" b="1" baseline="-25000" dirty="0"/>
          </a:p>
        </p:txBody>
      </p:sp>
      <p:cxnSp>
        <p:nvCxnSpPr>
          <p:cNvPr id="58" name="Straight Connector 57"/>
          <p:cNvCxnSpPr/>
          <p:nvPr/>
        </p:nvCxnSpPr>
        <p:spPr>
          <a:xfrm rot="5400000">
            <a:off x="2209800" y="2201707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>
            <a:off x="2209800" y="2963707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>
            <a:off x="2245540" y="3039907"/>
            <a:ext cx="76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>
            <a:off x="2590800" y="2277907"/>
            <a:ext cx="304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2667000" y="2430307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2667000" y="2506507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2552700" y="2697007"/>
            <a:ext cx="381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10800000">
            <a:off x="2590800" y="2887507"/>
            <a:ext cx="304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0800000">
            <a:off x="2667000" y="2963707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10800000">
            <a:off x="2702740" y="3039907"/>
            <a:ext cx="76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1981200" y="2354107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R</a:t>
            </a:r>
            <a:endParaRPr lang="en-US" sz="1050" b="1" baseline="-25000" dirty="0"/>
          </a:p>
        </p:txBody>
      </p:sp>
      <p:sp>
        <p:nvSpPr>
          <p:cNvPr id="101" name="Isosceles Triangle 100"/>
          <p:cNvSpPr/>
          <p:nvPr/>
        </p:nvSpPr>
        <p:spPr>
          <a:xfrm rot="5400000">
            <a:off x="3429988" y="1667319"/>
            <a:ext cx="914402" cy="916379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/>
          <p:cNvCxnSpPr/>
          <p:nvPr/>
        </p:nvCxnSpPr>
        <p:spPr>
          <a:xfrm rot="10800000" flipV="1">
            <a:off x="4343400" y="2133599"/>
            <a:ext cx="1371600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rot="5400000">
            <a:off x="4458494" y="2780505"/>
            <a:ext cx="2286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Group 348"/>
          <p:cNvGrpSpPr/>
          <p:nvPr/>
        </p:nvGrpSpPr>
        <p:grpSpPr>
          <a:xfrm rot="5400000">
            <a:off x="4381500" y="2400299"/>
            <a:ext cx="381000" cy="152400"/>
            <a:chOff x="1524000" y="2819400"/>
            <a:chExt cx="4876800" cy="609600"/>
          </a:xfrm>
        </p:grpSpPr>
        <p:cxnSp>
          <p:nvCxnSpPr>
            <p:cNvPr id="108" name="Straight Connector 107"/>
            <p:cNvCxnSpPr/>
            <p:nvPr/>
          </p:nvCxnSpPr>
          <p:spPr>
            <a:xfrm rot="5400000" flipH="1" flipV="1">
              <a:off x="1524000" y="2819400"/>
              <a:ext cx="304800" cy="3048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rot="16200000" flipH="1">
              <a:off x="18288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rot="5400000" flipH="1" flipV="1">
              <a:off x="24384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rot="16200000" flipH="1">
              <a:off x="30480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rot="5400000" flipH="1" flipV="1">
              <a:off x="36576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rot="16200000" flipH="1">
              <a:off x="42672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rot="5400000" flipH="1" flipV="1">
              <a:off x="48768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rot="16200000" flipH="1">
              <a:off x="54864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rot="5400000" flipH="1" flipV="1">
              <a:off x="6096000" y="3124200"/>
              <a:ext cx="304800" cy="3048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9" name="Straight Connector 118"/>
          <p:cNvCxnSpPr/>
          <p:nvPr/>
        </p:nvCxnSpPr>
        <p:spPr>
          <a:xfrm rot="10800000">
            <a:off x="4419600" y="2895599"/>
            <a:ext cx="304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5105400" y="2362199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C</a:t>
            </a:r>
            <a:endParaRPr lang="en-US" sz="1050" b="1" baseline="-25000" dirty="0"/>
          </a:p>
        </p:txBody>
      </p:sp>
      <p:sp>
        <p:nvSpPr>
          <p:cNvPr id="121" name="TextBox 120"/>
          <p:cNvSpPr txBox="1"/>
          <p:nvPr/>
        </p:nvSpPr>
        <p:spPr>
          <a:xfrm>
            <a:off x="3429000" y="1973107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-Gm</a:t>
            </a:r>
            <a:endParaRPr lang="en-US" sz="1400" b="1" baseline="-25000" dirty="0"/>
          </a:p>
        </p:txBody>
      </p:sp>
      <p:cxnSp>
        <p:nvCxnSpPr>
          <p:cNvPr id="122" name="Straight Connector 121"/>
          <p:cNvCxnSpPr/>
          <p:nvPr/>
        </p:nvCxnSpPr>
        <p:spPr>
          <a:xfrm rot="5400000">
            <a:off x="4495800" y="2209799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rot="10800000">
            <a:off x="4495800" y="2971799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rot="10800000">
            <a:off x="4531540" y="3047999"/>
            <a:ext cx="76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5400000">
            <a:off x="4876800" y="2285999"/>
            <a:ext cx="304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4953000" y="2438399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4953000" y="2514599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4838700" y="2705099"/>
            <a:ext cx="381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10800000">
            <a:off x="4876800" y="2895599"/>
            <a:ext cx="304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rot="10800000">
            <a:off x="4953000" y="2971799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rot="10800000">
            <a:off x="4988740" y="3047999"/>
            <a:ext cx="76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4267200" y="2362199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R</a:t>
            </a:r>
            <a:endParaRPr lang="en-US" sz="1050" b="1" baseline="-25000" dirty="0"/>
          </a:p>
        </p:txBody>
      </p:sp>
      <p:sp>
        <p:nvSpPr>
          <p:cNvPr id="140" name="Isosceles Triangle 139"/>
          <p:cNvSpPr/>
          <p:nvPr/>
        </p:nvSpPr>
        <p:spPr>
          <a:xfrm rot="5400000">
            <a:off x="5715988" y="1659227"/>
            <a:ext cx="914402" cy="916379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1" name="Straight Connector 140"/>
          <p:cNvCxnSpPr/>
          <p:nvPr/>
        </p:nvCxnSpPr>
        <p:spPr>
          <a:xfrm rot="10800000" flipV="1">
            <a:off x="6629400" y="2125507"/>
            <a:ext cx="914400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rot="5400000">
            <a:off x="6744494" y="2772413"/>
            <a:ext cx="2286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348"/>
          <p:cNvGrpSpPr/>
          <p:nvPr/>
        </p:nvGrpSpPr>
        <p:grpSpPr>
          <a:xfrm rot="5400000">
            <a:off x="6667500" y="2392207"/>
            <a:ext cx="381000" cy="152400"/>
            <a:chOff x="1524000" y="2819400"/>
            <a:chExt cx="4876800" cy="609600"/>
          </a:xfrm>
        </p:grpSpPr>
        <p:cxnSp>
          <p:nvCxnSpPr>
            <p:cNvPr id="145" name="Straight Connector 144"/>
            <p:cNvCxnSpPr/>
            <p:nvPr/>
          </p:nvCxnSpPr>
          <p:spPr>
            <a:xfrm rot="5400000" flipH="1" flipV="1">
              <a:off x="1524000" y="2819400"/>
              <a:ext cx="304800" cy="3048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 rot="16200000" flipH="1">
              <a:off x="18288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rot="5400000" flipH="1" flipV="1">
              <a:off x="24384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rot="16200000" flipH="1">
              <a:off x="30480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rot="5400000" flipH="1" flipV="1">
              <a:off x="36576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rot="16200000" flipH="1">
              <a:off x="42672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rot="5400000" flipH="1" flipV="1">
              <a:off x="48768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rot="16200000" flipH="1">
              <a:off x="54864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rot="5400000" flipH="1" flipV="1">
              <a:off x="6096000" y="3124200"/>
              <a:ext cx="304800" cy="3048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4" name="Straight Connector 153"/>
          <p:cNvCxnSpPr/>
          <p:nvPr/>
        </p:nvCxnSpPr>
        <p:spPr>
          <a:xfrm rot="10800000">
            <a:off x="6705600" y="2887507"/>
            <a:ext cx="304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/>
          <p:cNvSpPr txBox="1"/>
          <p:nvPr/>
        </p:nvSpPr>
        <p:spPr>
          <a:xfrm>
            <a:off x="7391400" y="2354107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C</a:t>
            </a:r>
            <a:endParaRPr lang="en-US" sz="1050" b="1" baseline="-25000" dirty="0"/>
          </a:p>
        </p:txBody>
      </p:sp>
      <p:sp>
        <p:nvSpPr>
          <p:cNvPr id="156" name="TextBox 155"/>
          <p:cNvSpPr txBox="1"/>
          <p:nvPr/>
        </p:nvSpPr>
        <p:spPr>
          <a:xfrm>
            <a:off x="5715000" y="1965015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-Gm</a:t>
            </a:r>
            <a:endParaRPr lang="en-US" sz="1400" b="1" baseline="-25000" dirty="0"/>
          </a:p>
        </p:txBody>
      </p:sp>
      <p:cxnSp>
        <p:nvCxnSpPr>
          <p:cNvPr id="157" name="Straight Connector 156"/>
          <p:cNvCxnSpPr/>
          <p:nvPr/>
        </p:nvCxnSpPr>
        <p:spPr>
          <a:xfrm rot="5400000">
            <a:off x="6781800" y="2201707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 rot="10800000">
            <a:off x="6781800" y="2963707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rot="10800000">
            <a:off x="6817540" y="3039907"/>
            <a:ext cx="76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rot="5400000">
            <a:off x="7162800" y="2277907"/>
            <a:ext cx="304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7239000" y="2430307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7239000" y="2506507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rot="5400000">
            <a:off x="7124700" y="2697007"/>
            <a:ext cx="381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rot="10800000">
            <a:off x="7162800" y="2887507"/>
            <a:ext cx="304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rot="10800000">
            <a:off x="7239000" y="2963707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rot="10800000">
            <a:off x="7274740" y="3039907"/>
            <a:ext cx="76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6553200" y="2354107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R</a:t>
            </a:r>
            <a:endParaRPr lang="en-US" sz="1050" b="1" baseline="-25000" dirty="0"/>
          </a:p>
        </p:txBody>
      </p:sp>
      <p:cxnSp>
        <p:nvCxnSpPr>
          <p:cNvPr id="168" name="Straight Connector 167"/>
          <p:cNvCxnSpPr/>
          <p:nvPr/>
        </p:nvCxnSpPr>
        <p:spPr>
          <a:xfrm rot="10800000">
            <a:off x="762000" y="1134907"/>
            <a:ext cx="6781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rot="5400000">
            <a:off x="7048500" y="1630207"/>
            <a:ext cx="990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rot="5400000">
            <a:off x="266700" y="1630207"/>
            <a:ext cx="990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rot="10800000" flipV="1">
            <a:off x="762000" y="2125507"/>
            <a:ext cx="381000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Rectangle 1"/>
          <p:cNvSpPr>
            <a:spLocks noChangeArrowheads="1"/>
          </p:cNvSpPr>
          <p:nvPr/>
        </p:nvSpPr>
        <p:spPr bwMode="auto">
          <a:xfrm>
            <a:off x="228600" y="3429000"/>
            <a:ext cx="8229600" cy="22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Transfer function of each stage is given by H1(j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)=–</a:t>
            </a:r>
            <a:r>
              <a:rPr lang="en-US" sz="1600" dirty="0" err="1" smtClean="0">
                <a:latin typeface="Trebuchet MS" pitchFamily="34" charset="0"/>
                <a:ea typeface="Batang" pitchFamily="18" charset="-127"/>
              </a:rPr>
              <a:t>GmR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/(1+j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RC)</a:t>
            </a:r>
          </a:p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  <a:cs typeface="Arial" pitchFamily="34" charset="0"/>
              </a:rPr>
              <a:t>Open loop transfer function given by H(j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  <a:cs typeface="Arial" pitchFamily="34" charset="0"/>
              </a:rPr>
              <a:t>ω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  <a:cs typeface="Arial" pitchFamily="34" charset="0"/>
              </a:rPr>
              <a:t>)={-</a:t>
            </a:r>
            <a:r>
              <a:rPr lang="en-US" sz="1600" dirty="0" err="1" smtClean="0">
                <a:latin typeface="Trebuchet MS" pitchFamily="34" charset="0"/>
                <a:ea typeface="Batang" pitchFamily="18" charset="-127"/>
              </a:rPr>
              <a:t>GmR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/(1+j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RC)}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3</a:t>
            </a:r>
          </a:p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Using the condition for oscillation we get </a:t>
            </a:r>
            <a:r>
              <a:rPr lang="en-US" sz="1600" dirty="0" err="1" smtClean="0">
                <a:latin typeface="Trebuchet MS" pitchFamily="34" charset="0"/>
                <a:ea typeface="Batang" pitchFamily="18" charset="-127"/>
              </a:rPr>
              <a:t>GmR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=2 and 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=√3/RC</a:t>
            </a:r>
          </a:p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So,</a:t>
            </a:r>
          </a:p>
          <a:p>
            <a:pPr marL="685800" lvl="1" indent="-228600" algn="just"/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H(j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)=-8/(1+j√3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/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)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3</a:t>
            </a:r>
          </a:p>
          <a:p>
            <a:pPr marL="685800" lvl="1" indent="-228600" algn="just"/>
            <a:endParaRPr lang="en-US" sz="1600" dirty="0" smtClean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/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Using this we have</a:t>
            </a:r>
          </a:p>
          <a:p>
            <a:pPr marL="685800" lvl="1" indent="-228600" algn="just"/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|</a:t>
            </a:r>
            <a:r>
              <a:rPr lang="en-US" sz="1600" dirty="0" err="1" smtClean="0">
                <a:latin typeface="Trebuchet MS" pitchFamily="34" charset="0"/>
                <a:ea typeface="Batang" pitchFamily="18" charset="-127"/>
              </a:rPr>
              <a:t>dA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/d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|=9/4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 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    |d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φ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/d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|=3√3/4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                              ……..(ii)</a:t>
            </a:r>
            <a:endParaRPr lang="en-US" sz="1600" baseline="30000" dirty="0" smtClean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/>
            <a:endParaRPr lang="en-US" sz="1600" baseline="30000" dirty="0" smtClean="0">
              <a:latin typeface="Trebuchet MS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89" name="Rectangle 1"/>
          <p:cNvSpPr>
            <a:spLocks noChangeArrowheads="1"/>
          </p:cNvSpPr>
          <p:nvPr/>
        </p:nvSpPr>
        <p:spPr bwMode="auto">
          <a:xfrm>
            <a:off x="304800" y="6172200"/>
            <a:ext cx="7543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Razavi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“A study of Phase Noise in CMOS Oscillator”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Vol.31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March 1996</a:t>
            </a:r>
            <a:endParaRPr lang="en-US" sz="1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99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Additive Noise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16" name="Isosceles Triangle 15"/>
          <p:cNvSpPr/>
          <p:nvPr/>
        </p:nvSpPr>
        <p:spPr>
          <a:xfrm rot="5400000">
            <a:off x="1143988" y="1659227"/>
            <a:ext cx="914402" cy="916379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rot="10800000" flipV="1">
            <a:off x="2057400" y="2125507"/>
            <a:ext cx="1371600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2172494" y="2772413"/>
            <a:ext cx="2286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48"/>
          <p:cNvGrpSpPr/>
          <p:nvPr/>
        </p:nvGrpSpPr>
        <p:grpSpPr>
          <a:xfrm rot="5400000">
            <a:off x="2095500" y="2392207"/>
            <a:ext cx="381000" cy="152400"/>
            <a:chOff x="1524000" y="2819400"/>
            <a:chExt cx="4876800" cy="609600"/>
          </a:xfrm>
        </p:grpSpPr>
        <p:cxnSp>
          <p:nvCxnSpPr>
            <p:cNvPr id="36" name="Straight Connector 35"/>
            <p:cNvCxnSpPr/>
            <p:nvPr/>
          </p:nvCxnSpPr>
          <p:spPr>
            <a:xfrm rot="5400000" flipH="1" flipV="1">
              <a:off x="1524000" y="2819400"/>
              <a:ext cx="304800" cy="3048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8288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 flipH="1" flipV="1">
              <a:off x="24384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30480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 flipH="1" flipV="1">
              <a:off x="36576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16200000" flipH="1">
              <a:off x="42672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 flipH="1" flipV="1">
              <a:off x="48768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6200000" flipH="1">
              <a:off x="54864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 flipH="1" flipV="1">
              <a:off x="6096000" y="3124200"/>
              <a:ext cx="304800" cy="3048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Connector 55"/>
          <p:cNvCxnSpPr/>
          <p:nvPr/>
        </p:nvCxnSpPr>
        <p:spPr>
          <a:xfrm rot="10800000">
            <a:off x="2133600" y="2887507"/>
            <a:ext cx="304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819400" y="2354107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C</a:t>
            </a:r>
            <a:endParaRPr lang="en-US" sz="1050" b="1" baseline="-25000" dirty="0"/>
          </a:p>
        </p:txBody>
      </p:sp>
      <p:sp>
        <p:nvSpPr>
          <p:cNvPr id="109" name="TextBox 108"/>
          <p:cNvSpPr txBox="1"/>
          <p:nvPr/>
        </p:nvSpPr>
        <p:spPr>
          <a:xfrm>
            <a:off x="1143000" y="1965015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-Gm</a:t>
            </a:r>
            <a:endParaRPr lang="en-US" sz="1400" b="1" baseline="-25000" dirty="0"/>
          </a:p>
        </p:txBody>
      </p:sp>
      <p:cxnSp>
        <p:nvCxnSpPr>
          <p:cNvPr id="58" name="Straight Connector 57"/>
          <p:cNvCxnSpPr/>
          <p:nvPr/>
        </p:nvCxnSpPr>
        <p:spPr>
          <a:xfrm rot="5400000">
            <a:off x="2209800" y="2201707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>
            <a:off x="2209800" y="2963707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>
            <a:off x="2245540" y="3039907"/>
            <a:ext cx="76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>
            <a:off x="2590800" y="2277907"/>
            <a:ext cx="304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2667000" y="2430307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2667000" y="2506507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2552700" y="2697007"/>
            <a:ext cx="381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10800000">
            <a:off x="2590800" y="2887507"/>
            <a:ext cx="304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0800000">
            <a:off x="2667000" y="2963707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10800000">
            <a:off x="2702740" y="3039907"/>
            <a:ext cx="76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1981200" y="2354107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R</a:t>
            </a:r>
            <a:endParaRPr lang="en-US" sz="1050" b="1" baseline="-25000" dirty="0"/>
          </a:p>
        </p:txBody>
      </p:sp>
      <p:sp>
        <p:nvSpPr>
          <p:cNvPr id="101" name="Isosceles Triangle 100"/>
          <p:cNvSpPr/>
          <p:nvPr/>
        </p:nvSpPr>
        <p:spPr>
          <a:xfrm rot="5400000">
            <a:off x="3429988" y="1667319"/>
            <a:ext cx="914402" cy="916379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/>
          <p:cNvCxnSpPr/>
          <p:nvPr/>
        </p:nvCxnSpPr>
        <p:spPr>
          <a:xfrm rot="10800000" flipV="1">
            <a:off x="4343400" y="2133599"/>
            <a:ext cx="1371600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rot="5400000">
            <a:off x="4458494" y="2780505"/>
            <a:ext cx="2286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348"/>
          <p:cNvGrpSpPr/>
          <p:nvPr/>
        </p:nvGrpSpPr>
        <p:grpSpPr>
          <a:xfrm rot="5400000">
            <a:off x="4381500" y="2400299"/>
            <a:ext cx="381000" cy="152400"/>
            <a:chOff x="1524000" y="2819400"/>
            <a:chExt cx="4876800" cy="609600"/>
          </a:xfrm>
        </p:grpSpPr>
        <p:cxnSp>
          <p:nvCxnSpPr>
            <p:cNvPr id="108" name="Straight Connector 107"/>
            <p:cNvCxnSpPr/>
            <p:nvPr/>
          </p:nvCxnSpPr>
          <p:spPr>
            <a:xfrm rot="5400000" flipH="1" flipV="1">
              <a:off x="1524000" y="2819400"/>
              <a:ext cx="304800" cy="3048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rot="16200000" flipH="1">
              <a:off x="18288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rot="5400000" flipH="1" flipV="1">
              <a:off x="24384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rot="16200000" flipH="1">
              <a:off x="30480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rot="5400000" flipH="1" flipV="1">
              <a:off x="36576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rot="16200000" flipH="1">
              <a:off x="42672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rot="5400000" flipH="1" flipV="1">
              <a:off x="48768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rot="16200000" flipH="1">
              <a:off x="54864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rot="5400000" flipH="1" flipV="1">
              <a:off x="6096000" y="3124200"/>
              <a:ext cx="304800" cy="3048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9" name="Straight Connector 118"/>
          <p:cNvCxnSpPr/>
          <p:nvPr/>
        </p:nvCxnSpPr>
        <p:spPr>
          <a:xfrm rot="10800000">
            <a:off x="4419600" y="2895599"/>
            <a:ext cx="304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5105400" y="2362199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C</a:t>
            </a:r>
            <a:endParaRPr lang="en-US" sz="1050" b="1" baseline="-25000" dirty="0"/>
          </a:p>
        </p:txBody>
      </p:sp>
      <p:sp>
        <p:nvSpPr>
          <p:cNvPr id="121" name="TextBox 120"/>
          <p:cNvSpPr txBox="1"/>
          <p:nvPr/>
        </p:nvSpPr>
        <p:spPr>
          <a:xfrm>
            <a:off x="3429000" y="1973107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-Gm</a:t>
            </a:r>
            <a:endParaRPr lang="en-US" sz="1400" b="1" baseline="-25000" dirty="0"/>
          </a:p>
        </p:txBody>
      </p:sp>
      <p:cxnSp>
        <p:nvCxnSpPr>
          <p:cNvPr id="122" name="Straight Connector 121"/>
          <p:cNvCxnSpPr/>
          <p:nvPr/>
        </p:nvCxnSpPr>
        <p:spPr>
          <a:xfrm rot="5400000">
            <a:off x="4495800" y="2209799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rot="10800000">
            <a:off x="4495800" y="2971799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rot="10800000">
            <a:off x="4531540" y="3047999"/>
            <a:ext cx="76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5400000">
            <a:off x="4876800" y="2285999"/>
            <a:ext cx="304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4953000" y="2438399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4953000" y="2514599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4838700" y="2705099"/>
            <a:ext cx="381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10800000">
            <a:off x="4876800" y="2895599"/>
            <a:ext cx="304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rot="10800000">
            <a:off x="4953000" y="2971799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rot="10800000">
            <a:off x="4988740" y="3047999"/>
            <a:ext cx="76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4267200" y="2362199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R</a:t>
            </a:r>
            <a:endParaRPr lang="en-US" sz="1050" b="1" baseline="-25000" dirty="0"/>
          </a:p>
        </p:txBody>
      </p:sp>
      <p:sp>
        <p:nvSpPr>
          <p:cNvPr id="140" name="Isosceles Triangle 139"/>
          <p:cNvSpPr/>
          <p:nvPr/>
        </p:nvSpPr>
        <p:spPr>
          <a:xfrm rot="5400000">
            <a:off x="5715988" y="1659227"/>
            <a:ext cx="914402" cy="916379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1" name="Straight Connector 140"/>
          <p:cNvCxnSpPr/>
          <p:nvPr/>
        </p:nvCxnSpPr>
        <p:spPr>
          <a:xfrm rot="10800000" flipV="1">
            <a:off x="6629400" y="2117416"/>
            <a:ext cx="1066800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rot="5400000">
            <a:off x="6744494" y="2772413"/>
            <a:ext cx="2286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48"/>
          <p:cNvGrpSpPr/>
          <p:nvPr/>
        </p:nvGrpSpPr>
        <p:grpSpPr>
          <a:xfrm rot="5400000">
            <a:off x="6667500" y="2392207"/>
            <a:ext cx="381000" cy="152400"/>
            <a:chOff x="1524000" y="2819400"/>
            <a:chExt cx="4876800" cy="609600"/>
          </a:xfrm>
        </p:grpSpPr>
        <p:cxnSp>
          <p:nvCxnSpPr>
            <p:cNvPr id="145" name="Straight Connector 144"/>
            <p:cNvCxnSpPr/>
            <p:nvPr/>
          </p:nvCxnSpPr>
          <p:spPr>
            <a:xfrm rot="5400000" flipH="1" flipV="1">
              <a:off x="1524000" y="2819400"/>
              <a:ext cx="304800" cy="3048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 rot="16200000" flipH="1">
              <a:off x="18288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rot="5400000" flipH="1" flipV="1">
              <a:off x="24384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rot="16200000" flipH="1">
              <a:off x="30480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rot="5400000" flipH="1" flipV="1">
              <a:off x="36576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rot="16200000" flipH="1">
              <a:off x="42672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rot="5400000" flipH="1" flipV="1">
              <a:off x="48768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rot="16200000" flipH="1">
              <a:off x="54864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rot="5400000" flipH="1" flipV="1">
              <a:off x="6096000" y="3124200"/>
              <a:ext cx="304800" cy="3048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4" name="Straight Connector 153"/>
          <p:cNvCxnSpPr/>
          <p:nvPr/>
        </p:nvCxnSpPr>
        <p:spPr>
          <a:xfrm rot="10800000">
            <a:off x="6705600" y="2887507"/>
            <a:ext cx="304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/>
          <p:cNvSpPr txBox="1"/>
          <p:nvPr/>
        </p:nvSpPr>
        <p:spPr>
          <a:xfrm>
            <a:off x="7391400" y="2354107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C</a:t>
            </a:r>
            <a:endParaRPr lang="en-US" sz="1050" b="1" baseline="-25000" dirty="0"/>
          </a:p>
        </p:txBody>
      </p:sp>
      <p:sp>
        <p:nvSpPr>
          <p:cNvPr id="156" name="TextBox 155"/>
          <p:cNvSpPr txBox="1"/>
          <p:nvPr/>
        </p:nvSpPr>
        <p:spPr>
          <a:xfrm>
            <a:off x="5715000" y="1965015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-Gm</a:t>
            </a:r>
            <a:endParaRPr lang="en-US" sz="1400" b="1" baseline="-25000" dirty="0"/>
          </a:p>
        </p:txBody>
      </p:sp>
      <p:cxnSp>
        <p:nvCxnSpPr>
          <p:cNvPr id="157" name="Straight Connector 156"/>
          <p:cNvCxnSpPr/>
          <p:nvPr/>
        </p:nvCxnSpPr>
        <p:spPr>
          <a:xfrm rot="5400000">
            <a:off x="6781800" y="2201707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 rot="10800000">
            <a:off x="6781800" y="2963707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rot="10800000">
            <a:off x="6817540" y="3039907"/>
            <a:ext cx="76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rot="5400000">
            <a:off x="7162800" y="2277907"/>
            <a:ext cx="304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7239000" y="2430307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7239000" y="2506507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rot="5400000">
            <a:off x="7124700" y="2697007"/>
            <a:ext cx="381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rot="10800000">
            <a:off x="7162800" y="2887507"/>
            <a:ext cx="304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rot="10800000">
            <a:off x="7239000" y="2963707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rot="10800000">
            <a:off x="7274740" y="3039907"/>
            <a:ext cx="76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6553200" y="2354107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R</a:t>
            </a:r>
            <a:endParaRPr lang="en-US" sz="1050" b="1" baseline="-25000" dirty="0"/>
          </a:p>
        </p:txBody>
      </p:sp>
      <p:cxnSp>
        <p:nvCxnSpPr>
          <p:cNvPr id="168" name="Straight Connector 167"/>
          <p:cNvCxnSpPr/>
          <p:nvPr/>
        </p:nvCxnSpPr>
        <p:spPr>
          <a:xfrm rot="10800000">
            <a:off x="762000" y="1143000"/>
            <a:ext cx="6934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rot="5400000">
            <a:off x="7200900" y="1638300"/>
            <a:ext cx="990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rot="5400000">
            <a:off x="266700" y="1630207"/>
            <a:ext cx="990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rot="10800000" flipV="1">
            <a:off x="762000" y="2125507"/>
            <a:ext cx="381000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Rectangle 1"/>
          <p:cNvSpPr>
            <a:spLocks noChangeArrowheads="1"/>
          </p:cNvSpPr>
          <p:nvPr/>
        </p:nvSpPr>
        <p:spPr bwMode="auto">
          <a:xfrm>
            <a:off x="228600" y="4267200"/>
            <a:ext cx="8229600" cy="99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685800" lvl="1" indent="-228600" algn="just"/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Thermal Noise is additive </a:t>
            </a:r>
          </a:p>
          <a:p>
            <a:pPr marL="685800" lvl="1" indent="-228600" algn="just"/>
            <a:endParaRPr lang="en-US" sz="1600" baseline="30000" dirty="0" smtClean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/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|V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1tot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[j(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o+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Δω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)]|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=R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/9(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/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Δω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)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I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n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2 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                            Where I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n1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 =I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n2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 =I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n3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 =I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n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 </a:t>
            </a:r>
          </a:p>
          <a:p>
            <a:pPr marL="685800" lvl="1" indent="-228600" algn="just"/>
            <a:r>
              <a:rPr lang="en-US" sz="1600" dirty="0" smtClean="0">
                <a:latin typeface="Trebuchet MS" pitchFamily="34" charset="0"/>
                <a:ea typeface="Batang" pitchFamily="18" charset="-127"/>
                <a:cs typeface="Arial" pitchFamily="34" charset="0"/>
              </a:rPr>
              <a:t>=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 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8KTR/9(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/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Δω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)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                                                  Where thermal noiseI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n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 =8kT/R</a:t>
            </a:r>
            <a:endParaRPr lang="en-US" sz="1600" dirty="0" smtClean="0">
              <a:latin typeface="Trebuchet MS" pitchFamily="34" charset="0"/>
              <a:ea typeface="Batang" pitchFamily="18" charset="-127"/>
              <a:cs typeface="Arial" pitchFamily="34" charset="0"/>
            </a:endParaRPr>
          </a:p>
        </p:txBody>
      </p:sp>
      <p:cxnSp>
        <p:nvCxnSpPr>
          <p:cNvPr id="89" name="Straight Connector 88"/>
          <p:cNvCxnSpPr>
            <a:endCxn id="96" idx="0"/>
          </p:cNvCxnSpPr>
          <p:nvPr/>
        </p:nvCxnSpPr>
        <p:spPr>
          <a:xfrm rot="5400000">
            <a:off x="2895600" y="2438400"/>
            <a:ext cx="609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5400000">
            <a:off x="3009900" y="3162300"/>
            <a:ext cx="381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10800000">
            <a:off x="3048000" y="3352800"/>
            <a:ext cx="304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10800000">
            <a:off x="3124200" y="3429000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10800000">
            <a:off x="3159940" y="3505200"/>
            <a:ext cx="76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Oval 95"/>
          <p:cNvSpPr/>
          <p:nvPr/>
        </p:nvSpPr>
        <p:spPr>
          <a:xfrm>
            <a:off x="3124200" y="2743200"/>
            <a:ext cx="152400" cy="2286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Arrow Connector 99"/>
          <p:cNvCxnSpPr/>
          <p:nvPr/>
        </p:nvCxnSpPr>
        <p:spPr>
          <a:xfrm rot="5400000">
            <a:off x="3116108" y="2867952"/>
            <a:ext cx="153194" cy="79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3352800" y="2743200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I</a:t>
            </a:r>
            <a:r>
              <a:rPr lang="en-US" sz="1050" b="1" baseline="-25000" dirty="0" smtClean="0"/>
              <a:t>n1</a:t>
            </a:r>
            <a:endParaRPr lang="en-US" sz="1050" b="1" baseline="-25000" dirty="0"/>
          </a:p>
        </p:txBody>
      </p:sp>
      <p:cxnSp>
        <p:nvCxnSpPr>
          <p:cNvPr id="107" name="Straight Connector 106"/>
          <p:cNvCxnSpPr>
            <a:endCxn id="128" idx="0"/>
          </p:cNvCxnSpPr>
          <p:nvPr/>
        </p:nvCxnSpPr>
        <p:spPr>
          <a:xfrm rot="5400000">
            <a:off x="5257800" y="2438400"/>
            <a:ext cx="609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5400000">
            <a:off x="5372100" y="3162300"/>
            <a:ext cx="381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rot="10800000">
            <a:off x="5410200" y="3352800"/>
            <a:ext cx="304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rot="10800000">
            <a:off x="5486400" y="3429000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rot="10800000">
            <a:off x="5522140" y="3505200"/>
            <a:ext cx="76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al 127"/>
          <p:cNvSpPr/>
          <p:nvPr/>
        </p:nvSpPr>
        <p:spPr>
          <a:xfrm>
            <a:off x="5486400" y="2743200"/>
            <a:ext cx="152400" cy="2286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9" name="Straight Arrow Connector 128"/>
          <p:cNvCxnSpPr/>
          <p:nvPr/>
        </p:nvCxnSpPr>
        <p:spPr>
          <a:xfrm rot="5400000">
            <a:off x="5478308" y="2867952"/>
            <a:ext cx="153194" cy="79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5715000" y="2743200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I</a:t>
            </a:r>
            <a:r>
              <a:rPr lang="en-US" sz="1050" b="1" baseline="-25000" dirty="0" smtClean="0"/>
              <a:t>n2</a:t>
            </a:r>
            <a:endParaRPr lang="en-US" sz="1050" b="1" baseline="-25000" dirty="0"/>
          </a:p>
        </p:txBody>
      </p:sp>
      <p:cxnSp>
        <p:nvCxnSpPr>
          <p:cNvPr id="131" name="Straight Connector 130"/>
          <p:cNvCxnSpPr>
            <a:endCxn id="172" idx="0"/>
          </p:cNvCxnSpPr>
          <p:nvPr/>
        </p:nvCxnSpPr>
        <p:spPr>
          <a:xfrm rot="5400000">
            <a:off x="7391400" y="2438400"/>
            <a:ext cx="609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rot="5400000">
            <a:off x="7505700" y="3162300"/>
            <a:ext cx="381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rot="10800000">
            <a:off x="7543800" y="3352800"/>
            <a:ext cx="304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rot="10800000">
            <a:off x="7620000" y="3429000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 rot="10800000">
            <a:off x="7655740" y="3505200"/>
            <a:ext cx="76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Oval 171"/>
          <p:cNvSpPr/>
          <p:nvPr/>
        </p:nvSpPr>
        <p:spPr>
          <a:xfrm>
            <a:off x="7620000" y="2743200"/>
            <a:ext cx="152400" cy="2286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5" name="Straight Arrow Connector 174"/>
          <p:cNvCxnSpPr/>
          <p:nvPr/>
        </p:nvCxnSpPr>
        <p:spPr>
          <a:xfrm rot="5400000">
            <a:off x="7611908" y="2867952"/>
            <a:ext cx="153194" cy="79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/>
          <p:cNvSpPr txBox="1"/>
          <p:nvPr/>
        </p:nvSpPr>
        <p:spPr>
          <a:xfrm>
            <a:off x="7848600" y="2743200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I</a:t>
            </a:r>
            <a:r>
              <a:rPr lang="en-US" sz="1050" b="1" baseline="-25000" dirty="0" smtClean="0"/>
              <a:t>n3</a:t>
            </a:r>
            <a:endParaRPr lang="en-US" sz="1050" b="1" baseline="-25000" dirty="0"/>
          </a:p>
        </p:txBody>
      </p:sp>
      <p:sp>
        <p:nvSpPr>
          <p:cNvPr id="184" name="TextBox 183"/>
          <p:cNvSpPr txBox="1"/>
          <p:nvPr/>
        </p:nvSpPr>
        <p:spPr>
          <a:xfrm>
            <a:off x="2209800" y="1828800"/>
            <a:ext cx="381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V</a:t>
            </a:r>
            <a:r>
              <a:rPr lang="en-US" sz="1050" b="1" baseline="-25000" dirty="0" smtClean="0"/>
              <a:t>1</a:t>
            </a:r>
            <a:endParaRPr lang="en-US" sz="1050" b="1" baseline="-25000" dirty="0"/>
          </a:p>
        </p:txBody>
      </p:sp>
      <p:sp>
        <p:nvSpPr>
          <p:cNvPr id="185" name="TextBox 184"/>
          <p:cNvSpPr txBox="1"/>
          <p:nvPr/>
        </p:nvSpPr>
        <p:spPr>
          <a:xfrm>
            <a:off x="4648200" y="1828800"/>
            <a:ext cx="381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V</a:t>
            </a:r>
            <a:r>
              <a:rPr lang="en-US" sz="1050" b="1" baseline="-25000" dirty="0" smtClean="0"/>
              <a:t>2</a:t>
            </a:r>
            <a:endParaRPr lang="en-US" sz="1050" b="1" baseline="-25000" dirty="0"/>
          </a:p>
        </p:txBody>
      </p:sp>
      <p:sp>
        <p:nvSpPr>
          <p:cNvPr id="186" name="TextBox 185"/>
          <p:cNvSpPr txBox="1"/>
          <p:nvPr/>
        </p:nvSpPr>
        <p:spPr>
          <a:xfrm>
            <a:off x="6858000" y="1828800"/>
            <a:ext cx="381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V</a:t>
            </a:r>
            <a:r>
              <a:rPr lang="en-US" sz="1050" b="1" baseline="-25000" dirty="0" smtClean="0"/>
              <a:t>3</a:t>
            </a:r>
            <a:endParaRPr lang="en-US" sz="1050" b="1" baseline="-25000" dirty="0"/>
          </a:p>
        </p:txBody>
      </p:sp>
      <p:sp>
        <p:nvSpPr>
          <p:cNvPr id="178" name="Rectangle 1"/>
          <p:cNvSpPr>
            <a:spLocks noChangeArrowheads="1"/>
          </p:cNvSpPr>
          <p:nvPr/>
        </p:nvSpPr>
        <p:spPr bwMode="auto">
          <a:xfrm>
            <a:off x="304800" y="6172200"/>
            <a:ext cx="7543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Razavi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“A study of Phase Noise in CMOS Oscillator”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Vol.31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March 1996</a:t>
            </a:r>
            <a:endParaRPr lang="en-US" sz="1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991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High Frequency Multiplicative Noise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179" name="Rectangle 1"/>
          <p:cNvSpPr>
            <a:spLocks noChangeArrowheads="1"/>
          </p:cNvSpPr>
          <p:nvPr/>
        </p:nvSpPr>
        <p:spPr bwMode="auto">
          <a:xfrm>
            <a:off x="152400" y="1981200"/>
            <a:ext cx="8229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The Non linearity in the ring oscillator elements, particularly when devices are turning off results in production higher frequency noise.</a:t>
            </a:r>
          </a:p>
          <a:p>
            <a:pPr marL="228600" lvl="0" indent="-228600" algn="just">
              <a:buFont typeface="Arial" pitchFamily="34" charset="0"/>
              <a:buChar char="•"/>
            </a:pPr>
            <a:endParaRPr lang="en-US" sz="1600" dirty="0" smtClean="0">
              <a:latin typeface="Trebuchet MS" pitchFamily="34" charset="0"/>
              <a:ea typeface="Batang" pitchFamily="18" charset="-127"/>
            </a:endParaRPr>
          </a:p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err="1" smtClean="0">
                <a:latin typeface="Trebuchet MS" pitchFamily="34" charset="0"/>
                <a:ea typeface="Batang" pitchFamily="18" charset="-127"/>
              </a:rPr>
              <a:t>V</a:t>
            </a:r>
            <a:r>
              <a:rPr lang="en-US" sz="1600" baseline="-25000" dirty="0" err="1" smtClean="0">
                <a:latin typeface="Trebuchet MS" pitchFamily="34" charset="0"/>
                <a:ea typeface="Batang" pitchFamily="18" charset="-127"/>
              </a:rPr>
              <a:t>out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=a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1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Vin+a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Vin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+a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3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Vin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3</a:t>
            </a:r>
          </a:p>
          <a:p>
            <a:pPr marL="228600" lvl="0" indent="-228600" algn="just">
              <a:buFont typeface="Arial" pitchFamily="34" charset="0"/>
              <a:buChar char="•"/>
            </a:pPr>
            <a:endParaRPr lang="en-US" sz="1600" dirty="0" smtClean="0">
              <a:latin typeface="Trebuchet MS" pitchFamily="34" charset="0"/>
              <a:ea typeface="Batang" pitchFamily="18" charset="-127"/>
            </a:endParaRPr>
          </a:p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If Vin= </a:t>
            </a:r>
            <a:r>
              <a:rPr lang="en-US" sz="1600" dirty="0" err="1" smtClean="0">
                <a:latin typeface="Trebuchet MS" pitchFamily="34" charset="0"/>
                <a:ea typeface="Batang" pitchFamily="18" charset="-127"/>
              </a:rPr>
              <a:t>A</a:t>
            </a:r>
            <a:r>
              <a:rPr lang="en-US" sz="1600" baseline="-25000" dirty="0" err="1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sz="1600" dirty="0" err="1" smtClean="0">
                <a:latin typeface="Trebuchet MS" pitchFamily="34" charset="0"/>
                <a:ea typeface="Batang" pitchFamily="18" charset="-127"/>
              </a:rPr>
              <a:t>Cos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err="1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sz="1600" dirty="0" err="1" smtClean="0">
                <a:latin typeface="Trebuchet MS" pitchFamily="34" charset="0"/>
                <a:ea typeface="Batang" pitchFamily="18" charset="-127"/>
              </a:rPr>
              <a:t>t+A</a:t>
            </a:r>
            <a:r>
              <a:rPr lang="en-US" sz="1600" baseline="-25000" dirty="0" err="1" smtClean="0">
                <a:latin typeface="Trebuchet MS" pitchFamily="34" charset="0"/>
                <a:ea typeface="Batang" pitchFamily="18" charset="-127"/>
              </a:rPr>
              <a:t>n</a:t>
            </a:r>
            <a:r>
              <a:rPr lang="en-US" sz="1600" dirty="0" err="1" smtClean="0">
                <a:latin typeface="Trebuchet MS" pitchFamily="34" charset="0"/>
                <a:ea typeface="Batang" pitchFamily="18" charset="-127"/>
              </a:rPr>
              <a:t>Cos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err="1" smtClean="0">
                <a:latin typeface="Trebuchet MS" pitchFamily="34" charset="0"/>
                <a:ea typeface="Batang" pitchFamily="18" charset="-127"/>
              </a:rPr>
              <a:t>n</a:t>
            </a:r>
            <a:r>
              <a:rPr lang="en-US" sz="1600" dirty="0" err="1" smtClean="0">
                <a:latin typeface="Trebuchet MS" pitchFamily="34" charset="0"/>
                <a:ea typeface="Batang" pitchFamily="18" charset="-127"/>
              </a:rPr>
              <a:t>t</a:t>
            </a:r>
            <a:endParaRPr lang="en-US" sz="1600" dirty="0" smtClean="0">
              <a:latin typeface="Trebuchet MS" pitchFamily="34" charset="0"/>
              <a:ea typeface="Batang" pitchFamily="18" charset="-127"/>
            </a:endParaRPr>
          </a:p>
          <a:p>
            <a:pPr marL="228600" lvl="0" indent="-228600" algn="just">
              <a:buFont typeface="Arial" pitchFamily="34" charset="0"/>
              <a:buChar char="•"/>
            </a:pPr>
            <a:endParaRPr lang="en-US" sz="1600" dirty="0" smtClean="0">
              <a:latin typeface="Trebuchet MS" pitchFamily="34" charset="0"/>
              <a:ea typeface="Batang" pitchFamily="18" charset="-127"/>
            </a:endParaRPr>
          </a:p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Following noise components are produced</a:t>
            </a:r>
          </a:p>
          <a:p>
            <a:pPr marL="685800" lvl="1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Cos(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+/-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n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)t , Cos(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-2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n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)t &amp; Cos(2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-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n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)t 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04800" y="6172200"/>
            <a:ext cx="7543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Razavi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“A study of Phase Noise in CMOS Oscillator”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Vol.31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March 1996</a:t>
            </a:r>
            <a:endParaRPr lang="en-US" sz="1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991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Low Frequency Multiplicative Noise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179" name="Rectangle 1"/>
          <p:cNvSpPr>
            <a:spLocks noChangeArrowheads="1"/>
          </p:cNvSpPr>
          <p:nvPr/>
        </p:nvSpPr>
        <p:spPr bwMode="auto">
          <a:xfrm>
            <a:off x="228600" y="3335179"/>
            <a:ext cx="8229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Noise comes into picture for current source based oscillator</a:t>
            </a:r>
          </a:p>
          <a:p>
            <a:pPr marL="228600" lvl="0" indent="-228600" algn="just">
              <a:buFont typeface="Arial" pitchFamily="34" charset="0"/>
              <a:buChar char="•"/>
            </a:pPr>
            <a:endParaRPr lang="en-US" sz="1600" dirty="0" smtClean="0">
              <a:latin typeface="Trebuchet MS" pitchFamily="34" charset="0"/>
              <a:ea typeface="Batang" pitchFamily="18" charset="-127"/>
            </a:endParaRPr>
          </a:p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This will result in generation of following component.</a:t>
            </a:r>
          </a:p>
          <a:p>
            <a:pPr marL="228600" lvl="0" indent="-228600" algn="just">
              <a:buFont typeface="Arial" pitchFamily="34" charset="0"/>
              <a:buChar char="•"/>
            </a:pPr>
            <a:endParaRPr lang="en-US" sz="1600" dirty="0" smtClean="0">
              <a:latin typeface="Trebuchet MS" pitchFamily="34" charset="0"/>
              <a:ea typeface="Batang" pitchFamily="18" charset="-127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3886200" y="2286000"/>
            <a:ext cx="236537" cy="1587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 bwMode="auto">
          <a:xfrm rot="5400000">
            <a:off x="3941762" y="2154238"/>
            <a:ext cx="4984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>
            <a:off x="3886200" y="1981200"/>
            <a:ext cx="236537" cy="158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3865563" y="2154238"/>
            <a:ext cx="4984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 rot="5400000">
            <a:off x="3771900" y="2400300"/>
            <a:ext cx="228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1" idx="4"/>
          </p:cNvCxnSpPr>
          <p:nvPr/>
        </p:nvCxnSpPr>
        <p:spPr bwMode="auto">
          <a:xfrm rot="5400000">
            <a:off x="3477419" y="2983397"/>
            <a:ext cx="2079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 bwMode="auto">
          <a:xfrm>
            <a:off x="3476625" y="3103563"/>
            <a:ext cx="2000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 bwMode="auto">
          <a:xfrm>
            <a:off x="3516313" y="3148013"/>
            <a:ext cx="12065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 bwMode="auto">
          <a:xfrm>
            <a:off x="3557588" y="3194050"/>
            <a:ext cx="3968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 bwMode="auto">
          <a:xfrm>
            <a:off x="4191000" y="2209800"/>
            <a:ext cx="161925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 bwMode="auto">
          <a:xfrm rot="5400000">
            <a:off x="3772693" y="1866107"/>
            <a:ext cx="2270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 bwMode="auto">
          <a:xfrm>
            <a:off x="3048000" y="2286000"/>
            <a:ext cx="236537" cy="158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 bwMode="auto">
          <a:xfrm rot="5400000">
            <a:off x="2798762" y="2154238"/>
            <a:ext cx="4984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 bwMode="auto">
          <a:xfrm>
            <a:off x="3048000" y="1981200"/>
            <a:ext cx="236537" cy="158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 bwMode="auto">
          <a:xfrm rot="5400000">
            <a:off x="2722563" y="2154238"/>
            <a:ext cx="4984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 bwMode="auto">
          <a:xfrm>
            <a:off x="2819400" y="2133600"/>
            <a:ext cx="161925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 bwMode="auto">
          <a:xfrm rot="5400000">
            <a:off x="3163093" y="1866107"/>
            <a:ext cx="2270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rot="5400000">
            <a:off x="3162300" y="2400300"/>
            <a:ext cx="228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 bwMode="auto">
          <a:xfrm>
            <a:off x="3276600" y="2514600"/>
            <a:ext cx="6096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3505200" y="2650816"/>
            <a:ext cx="152400" cy="2286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Arrow Connector 41"/>
          <p:cNvCxnSpPr/>
          <p:nvPr/>
        </p:nvCxnSpPr>
        <p:spPr>
          <a:xfrm rot="5400000">
            <a:off x="3497108" y="2775568"/>
            <a:ext cx="153194" cy="79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657600" y="2667000"/>
            <a:ext cx="609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err="1" smtClean="0"/>
              <a:t>I</a:t>
            </a:r>
            <a:r>
              <a:rPr lang="en-US" sz="1050" b="1" baseline="-25000" dirty="0" err="1" smtClean="0"/>
              <a:t>ss</a:t>
            </a:r>
            <a:r>
              <a:rPr lang="en-US" sz="1050" b="1" dirty="0" err="1" smtClean="0"/>
              <a:t>+I</a:t>
            </a:r>
            <a:r>
              <a:rPr lang="en-US" sz="1050" b="1" baseline="-25000" dirty="0" err="1" smtClean="0"/>
              <a:t>m</a:t>
            </a:r>
            <a:endParaRPr lang="en-US" sz="1050" b="1" baseline="-25000" dirty="0"/>
          </a:p>
        </p:txBody>
      </p:sp>
      <p:cxnSp>
        <p:nvCxnSpPr>
          <p:cNvPr id="45" name="Straight Connector 44"/>
          <p:cNvCxnSpPr/>
          <p:nvPr/>
        </p:nvCxnSpPr>
        <p:spPr bwMode="auto">
          <a:xfrm rot="5400000">
            <a:off x="3515520" y="2580482"/>
            <a:ext cx="13176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1"/>
          <p:cNvSpPr>
            <a:spLocks noChangeArrowheads="1"/>
          </p:cNvSpPr>
          <p:nvPr/>
        </p:nvSpPr>
        <p:spPr bwMode="auto">
          <a:xfrm>
            <a:off x="228600" y="4724400"/>
            <a:ext cx="8229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Power in these components is given by</a:t>
            </a:r>
          </a:p>
          <a:p>
            <a:pPr marL="228600" lvl="0" indent="-228600" algn="just">
              <a:buFont typeface="Arial" pitchFamily="34" charset="0"/>
              <a:buChar char="•"/>
            </a:pPr>
            <a:endParaRPr lang="en-US" sz="1600" dirty="0" smtClean="0">
              <a:latin typeface="Trebuchet MS" pitchFamily="34" charset="0"/>
              <a:ea typeface="Batang" pitchFamily="18" charset="-127"/>
            </a:endParaRP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228600" y="4267200"/>
            <a:ext cx="8229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685800" lvl="1" indent="-228600" algn="just"/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Cos(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+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n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)t , Cos(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-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n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)t</a:t>
            </a:r>
          </a:p>
        </p:txBody>
      </p:sp>
      <p:sp>
        <p:nvSpPr>
          <p:cNvPr id="49" name="Rectangle 1"/>
          <p:cNvSpPr>
            <a:spLocks noChangeArrowheads="1"/>
          </p:cNvSpPr>
          <p:nvPr/>
        </p:nvSpPr>
        <p:spPr bwMode="auto">
          <a:xfrm>
            <a:off x="228600" y="5181600"/>
            <a:ext cx="8229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685800" lvl="1" indent="-228600" algn="just"/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|V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n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|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=1/4(K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VCO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/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m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)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I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m</a:t>
            </a:r>
          </a:p>
        </p:txBody>
      </p: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304800" y="6172200"/>
            <a:ext cx="7543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Razavi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“A study of Phase Noise in CMOS Oscillator”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Vol.31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March 1996</a:t>
            </a:r>
            <a:endParaRPr lang="en-US" sz="1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99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Power Noise Trade-off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179" name="Rectangle 1"/>
          <p:cNvSpPr>
            <a:spLocks noChangeArrowheads="1"/>
          </p:cNvSpPr>
          <p:nvPr/>
        </p:nvSpPr>
        <p:spPr bwMode="auto">
          <a:xfrm>
            <a:off x="228600" y="3581400"/>
            <a:ext cx="8229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If we add N oscillators in series, the power will increase by N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.</a:t>
            </a:r>
          </a:p>
          <a:p>
            <a:pPr marL="228600" lvl="0" indent="-228600" algn="just">
              <a:buFont typeface="Arial" pitchFamily="34" charset="0"/>
              <a:buChar char="•"/>
            </a:pPr>
            <a:endParaRPr lang="en-US" sz="1600" dirty="0" smtClean="0">
              <a:latin typeface="Trebuchet MS" pitchFamily="34" charset="0"/>
              <a:ea typeface="Batang" pitchFamily="18" charset="-127"/>
            </a:endParaRPr>
          </a:p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However, the power in the noise will increase by N as noise will be un-correlated.</a:t>
            </a:r>
          </a:p>
          <a:p>
            <a:pPr marL="228600" lvl="0" indent="-228600" algn="just">
              <a:buFont typeface="Arial" pitchFamily="34" charset="0"/>
              <a:buChar char="•"/>
            </a:pPr>
            <a:endParaRPr lang="en-US" sz="1600" dirty="0" smtClean="0">
              <a:latin typeface="Trebuchet MS" pitchFamily="34" charset="0"/>
              <a:ea typeface="Batang" pitchFamily="18" charset="-127"/>
            </a:endParaRPr>
          </a:p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So phase noise decreases as power is increased.</a:t>
            </a:r>
          </a:p>
          <a:p>
            <a:pPr marL="685800" lvl="1" indent="-228600" algn="just"/>
            <a:endParaRPr lang="en-US" sz="1600" dirty="0" smtClean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/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=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 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8KTR/9(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/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Δω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)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=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 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4KT/9</a:t>
            </a:r>
            <a:r>
              <a:rPr lang="en-US" sz="1600" b="1" dirty="0" smtClean="0">
                <a:latin typeface="Trebuchet MS" pitchFamily="34" charset="0"/>
                <a:ea typeface="Batang" pitchFamily="18" charset="-127"/>
              </a:rPr>
              <a:t>G</a:t>
            </a:r>
            <a:r>
              <a:rPr lang="en-US" sz="1600" b="1" baseline="-25000" dirty="0" smtClean="0">
                <a:latin typeface="Trebuchet MS" pitchFamily="34" charset="0"/>
                <a:ea typeface="Batang" pitchFamily="18" charset="-127"/>
              </a:rPr>
              <a:t>m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(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/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Δω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)</a:t>
            </a:r>
            <a:r>
              <a:rPr lang="en-US" sz="16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endParaRPr lang="en-US" sz="1600" dirty="0" smtClean="0">
              <a:latin typeface="Trebuchet MS" pitchFamily="34" charset="0"/>
              <a:ea typeface="Batang" pitchFamily="18" charset="-127"/>
            </a:endParaRPr>
          </a:p>
          <a:p>
            <a:pPr marL="228600" lvl="0" indent="-228600" algn="just">
              <a:buFont typeface="Arial" pitchFamily="34" charset="0"/>
              <a:buChar char="•"/>
            </a:pPr>
            <a:endParaRPr lang="en-US" sz="1600" dirty="0" smtClean="0">
              <a:latin typeface="Trebuchet MS" pitchFamily="34" charset="0"/>
              <a:ea typeface="Batang" pitchFamily="18" charset="-127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5257800" y="2057400"/>
            <a:ext cx="381000" cy="381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5290168" y="2041216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+</a:t>
            </a:r>
            <a:endParaRPr lang="en-US" sz="2000" b="1" baseline="-25000" dirty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5638800" y="2253632"/>
            <a:ext cx="457200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209800" y="1600200"/>
            <a:ext cx="2362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209800" y="2286000"/>
            <a:ext cx="2362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209800" y="2971800"/>
            <a:ext cx="2362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endCxn id="35" idx="2"/>
          </p:cNvCxnSpPr>
          <p:nvPr/>
        </p:nvCxnSpPr>
        <p:spPr>
          <a:xfrm flipV="1">
            <a:off x="4572000" y="2247900"/>
            <a:ext cx="685800" cy="3810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endCxn id="35" idx="1"/>
          </p:cNvCxnSpPr>
          <p:nvPr/>
        </p:nvCxnSpPr>
        <p:spPr>
          <a:xfrm>
            <a:off x="4572000" y="1600200"/>
            <a:ext cx="741596" cy="51299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4572000" y="2438400"/>
            <a:ext cx="762000" cy="5334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124200" y="1447800"/>
            <a:ext cx="762000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200400" y="1371600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r>
              <a:rPr lang="en-US" sz="1200" baseline="-25000" dirty="0" smtClean="0"/>
              <a:t>o</a:t>
            </a:r>
            <a:endParaRPr lang="en-US" sz="1200" baseline="-25000" dirty="0"/>
          </a:p>
        </p:txBody>
      </p:sp>
      <p:grpSp>
        <p:nvGrpSpPr>
          <p:cNvPr id="64" name="Group 63"/>
          <p:cNvGrpSpPr/>
          <p:nvPr/>
        </p:nvGrpSpPr>
        <p:grpSpPr>
          <a:xfrm>
            <a:off x="2895600" y="762000"/>
            <a:ext cx="990600" cy="685800"/>
            <a:chOff x="4419600" y="3429000"/>
            <a:chExt cx="2895600" cy="1524794"/>
          </a:xfrm>
        </p:grpSpPr>
        <p:cxnSp>
          <p:nvCxnSpPr>
            <p:cNvPr id="65" name="Straight Arrow Connector 64"/>
            <p:cNvCxnSpPr/>
            <p:nvPr/>
          </p:nvCxnSpPr>
          <p:spPr>
            <a:xfrm rot="5400000" flipH="1" flipV="1">
              <a:off x="5372100" y="4457700"/>
              <a:ext cx="990600" cy="1588"/>
            </a:xfrm>
            <a:prstGeom prst="straightConnector1">
              <a:avLst/>
            </a:prstGeom>
            <a:ln w="635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Arc 65"/>
            <p:cNvSpPr/>
            <p:nvPr/>
          </p:nvSpPr>
          <p:spPr>
            <a:xfrm flipH="1" flipV="1">
              <a:off x="5943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 w="571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7" name="Arc 66"/>
            <p:cNvSpPr/>
            <p:nvPr/>
          </p:nvSpPr>
          <p:spPr>
            <a:xfrm flipV="1">
              <a:off x="4419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0" name="Straight Connector 69"/>
          <p:cNvCxnSpPr/>
          <p:nvPr/>
        </p:nvCxnSpPr>
        <p:spPr>
          <a:xfrm>
            <a:off x="3124200" y="2137125"/>
            <a:ext cx="762000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200400" y="2060925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r>
              <a:rPr lang="en-US" sz="1200" baseline="-25000" dirty="0" smtClean="0"/>
              <a:t>o</a:t>
            </a:r>
            <a:endParaRPr lang="en-US" sz="1200" baseline="-25000" dirty="0"/>
          </a:p>
        </p:txBody>
      </p:sp>
      <p:grpSp>
        <p:nvGrpSpPr>
          <p:cNvPr id="72" name="Group 71"/>
          <p:cNvGrpSpPr/>
          <p:nvPr/>
        </p:nvGrpSpPr>
        <p:grpSpPr>
          <a:xfrm>
            <a:off x="2895600" y="1451325"/>
            <a:ext cx="990600" cy="685800"/>
            <a:chOff x="4419600" y="3429000"/>
            <a:chExt cx="2895600" cy="1524794"/>
          </a:xfrm>
        </p:grpSpPr>
        <p:cxnSp>
          <p:nvCxnSpPr>
            <p:cNvPr id="73" name="Straight Arrow Connector 72"/>
            <p:cNvCxnSpPr/>
            <p:nvPr/>
          </p:nvCxnSpPr>
          <p:spPr>
            <a:xfrm rot="5400000" flipH="1" flipV="1">
              <a:off x="5372100" y="4457700"/>
              <a:ext cx="990600" cy="1588"/>
            </a:xfrm>
            <a:prstGeom prst="straightConnector1">
              <a:avLst/>
            </a:prstGeom>
            <a:ln w="635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Arc 73"/>
            <p:cNvSpPr/>
            <p:nvPr/>
          </p:nvSpPr>
          <p:spPr>
            <a:xfrm flipH="1" flipV="1">
              <a:off x="5943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 w="571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75" name="Arc 74"/>
            <p:cNvSpPr/>
            <p:nvPr/>
          </p:nvSpPr>
          <p:spPr>
            <a:xfrm flipV="1">
              <a:off x="4419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6" name="Straight Connector 75"/>
          <p:cNvCxnSpPr/>
          <p:nvPr/>
        </p:nvCxnSpPr>
        <p:spPr>
          <a:xfrm>
            <a:off x="3124200" y="2819400"/>
            <a:ext cx="762000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200400" y="2743200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r>
              <a:rPr lang="en-US" sz="1200" baseline="-25000" dirty="0" smtClean="0"/>
              <a:t>o</a:t>
            </a:r>
            <a:endParaRPr lang="en-US" sz="1200" baseline="-25000" dirty="0"/>
          </a:p>
        </p:txBody>
      </p:sp>
      <p:grpSp>
        <p:nvGrpSpPr>
          <p:cNvPr id="78" name="Group 77"/>
          <p:cNvGrpSpPr/>
          <p:nvPr/>
        </p:nvGrpSpPr>
        <p:grpSpPr>
          <a:xfrm>
            <a:off x="2895600" y="2133600"/>
            <a:ext cx="990600" cy="685800"/>
            <a:chOff x="4419600" y="3429000"/>
            <a:chExt cx="2895600" cy="1524794"/>
          </a:xfrm>
        </p:grpSpPr>
        <p:cxnSp>
          <p:nvCxnSpPr>
            <p:cNvPr id="79" name="Straight Arrow Connector 78"/>
            <p:cNvCxnSpPr/>
            <p:nvPr/>
          </p:nvCxnSpPr>
          <p:spPr>
            <a:xfrm rot="5400000" flipH="1" flipV="1">
              <a:off x="5372100" y="4457700"/>
              <a:ext cx="990600" cy="1588"/>
            </a:xfrm>
            <a:prstGeom prst="straightConnector1">
              <a:avLst/>
            </a:prstGeom>
            <a:ln w="635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Arc 79"/>
            <p:cNvSpPr/>
            <p:nvPr/>
          </p:nvSpPr>
          <p:spPr>
            <a:xfrm flipH="1" flipV="1">
              <a:off x="5943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 w="571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81" name="Arc 80"/>
            <p:cNvSpPr/>
            <p:nvPr/>
          </p:nvSpPr>
          <p:spPr>
            <a:xfrm flipV="1">
              <a:off x="4419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3" name="Straight Connector 82"/>
          <p:cNvCxnSpPr/>
          <p:nvPr/>
        </p:nvCxnSpPr>
        <p:spPr>
          <a:xfrm>
            <a:off x="6172200" y="2667000"/>
            <a:ext cx="937846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6477000" y="2590800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r>
              <a:rPr lang="en-US" sz="1200" baseline="-25000" dirty="0" smtClean="0"/>
              <a:t>o</a:t>
            </a:r>
            <a:endParaRPr lang="en-US" sz="1200" baseline="-25000" dirty="0"/>
          </a:p>
        </p:txBody>
      </p:sp>
      <p:grpSp>
        <p:nvGrpSpPr>
          <p:cNvPr id="85" name="Group 84"/>
          <p:cNvGrpSpPr/>
          <p:nvPr/>
        </p:nvGrpSpPr>
        <p:grpSpPr>
          <a:xfrm>
            <a:off x="5943600" y="838200"/>
            <a:ext cx="1371600" cy="1828800"/>
            <a:chOff x="4419600" y="3429000"/>
            <a:chExt cx="2895600" cy="1524794"/>
          </a:xfrm>
        </p:grpSpPr>
        <p:cxnSp>
          <p:nvCxnSpPr>
            <p:cNvPr id="86" name="Straight Arrow Connector 85"/>
            <p:cNvCxnSpPr/>
            <p:nvPr/>
          </p:nvCxnSpPr>
          <p:spPr>
            <a:xfrm rot="5400000" flipH="1" flipV="1">
              <a:off x="5372100" y="4457700"/>
              <a:ext cx="990600" cy="1588"/>
            </a:xfrm>
            <a:prstGeom prst="straightConnector1">
              <a:avLst/>
            </a:prstGeom>
            <a:ln w="635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Arc 86"/>
            <p:cNvSpPr/>
            <p:nvPr/>
          </p:nvSpPr>
          <p:spPr>
            <a:xfrm flipH="1" flipV="1">
              <a:off x="5943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 w="571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88" name="Arc 87"/>
            <p:cNvSpPr/>
            <p:nvPr/>
          </p:nvSpPr>
          <p:spPr>
            <a:xfrm flipV="1">
              <a:off x="4419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0" name="Rectangle 89"/>
          <p:cNvSpPr/>
          <p:nvPr/>
        </p:nvSpPr>
        <p:spPr>
          <a:xfrm>
            <a:off x="1447800" y="1371600"/>
            <a:ext cx="762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/>
          <p:cNvSpPr txBox="1"/>
          <p:nvPr/>
        </p:nvSpPr>
        <p:spPr>
          <a:xfrm>
            <a:off x="1524000" y="13716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Osc</a:t>
            </a:r>
            <a:r>
              <a:rPr lang="en-US" sz="1200" b="1" dirty="0" smtClean="0"/>
              <a:t> 1</a:t>
            </a:r>
            <a:endParaRPr lang="en-US" sz="1200" b="1" baseline="-25000" dirty="0"/>
          </a:p>
        </p:txBody>
      </p:sp>
      <p:sp>
        <p:nvSpPr>
          <p:cNvPr id="92" name="Rectangle 91"/>
          <p:cNvSpPr/>
          <p:nvPr/>
        </p:nvSpPr>
        <p:spPr>
          <a:xfrm>
            <a:off x="1447800" y="2133600"/>
            <a:ext cx="762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/>
          <p:cNvSpPr txBox="1"/>
          <p:nvPr/>
        </p:nvSpPr>
        <p:spPr>
          <a:xfrm>
            <a:off x="1524000" y="21336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Osc</a:t>
            </a:r>
            <a:r>
              <a:rPr lang="en-US" sz="1200" b="1" dirty="0" smtClean="0"/>
              <a:t> 2</a:t>
            </a:r>
            <a:endParaRPr lang="en-US" sz="1200" b="1" baseline="-25000" dirty="0"/>
          </a:p>
        </p:txBody>
      </p:sp>
      <p:sp>
        <p:nvSpPr>
          <p:cNvPr id="94" name="Rectangle 93"/>
          <p:cNvSpPr/>
          <p:nvPr/>
        </p:nvSpPr>
        <p:spPr>
          <a:xfrm>
            <a:off x="1447800" y="2819400"/>
            <a:ext cx="762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/>
          <p:cNvSpPr txBox="1"/>
          <p:nvPr/>
        </p:nvSpPr>
        <p:spPr>
          <a:xfrm>
            <a:off x="1524000" y="28194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Osc</a:t>
            </a:r>
            <a:r>
              <a:rPr lang="en-US" sz="1200" b="1" dirty="0" smtClean="0"/>
              <a:t> N</a:t>
            </a:r>
            <a:endParaRPr lang="en-US" sz="1200" b="1" baseline="-25000" dirty="0"/>
          </a:p>
        </p:txBody>
      </p:sp>
      <p:cxnSp>
        <p:nvCxnSpPr>
          <p:cNvPr id="97" name="Straight Connector 96"/>
          <p:cNvCxnSpPr>
            <a:stCxn id="92" idx="2"/>
            <a:endCxn id="94" idx="0"/>
          </p:cNvCxnSpPr>
          <p:nvPr/>
        </p:nvCxnSpPr>
        <p:spPr>
          <a:xfrm rot="5400000">
            <a:off x="1638300" y="2628900"/>
            <a:ext cx="38100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1"/>
          <p:cNvSpPr>
            <a:spLocks noChangeArrowheads="1"/>
          </p:cNvSpPr>
          <p:nvPr/>
        </p:nvSpPr>
        <p:spPr bwMode="auto">
          <a:xfrm>
            <a:off x="304800" y="6172200"/>
            <a:ext cx="7543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Razavi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“A study of Phase Noise in CMOS Oscillator”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Vol.31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March 1996</a:t>
            </a:r>
            <a:endParaRPr lang="en-US" sz="1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0"/>
            <a:ext cx="899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Result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179" name="Rectangle 1"/>
          <p:cNvSpPr>
            <a:spLocks noChangeArrowheads="1"/>
          </p:cNvSpPr>
          <p:nvPr/>
        </p:nvSpPr>
        <p:spPr bwMode="auto">
          <a:xfrm>
            <a:off x="304800" y="4876800"/>
            <a:ext cx="822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Simulated ring oscillator spectrum with injected white noise.</a:t>
            </a:r>
          </a:p>
          <a:p>
            <a:pPr marL="228600" lvl="0" indent="-228600" algn="just"/>
            <a:endParaRPr lang="en-US" sz="1600" dirty="0" smtClean="0">
              <a:latin typeface="Trebuchet MS" pitchFamily="34" charset="0"/>
              <a:ea typeface="Batang" pitchFamily="18" charset="-127"/>
            </a:endParaRPr>
          </a:p>
          <a:p>
            <a:pPr marL="228600" lvl="0" indent="-228600" algn="just">
              <a:buFont typeface="Arial" pitchFamily="34" charset="0"/>
              <a:buChar char="•"/>
            </a:pPr>
            <a:endParaRPr lang="en-US" sz="1600" dirty="0" smtClean="0">
              <a:latin typeface="Trebuchet MS" pitchFamily="34" charset="0"/>
              <a:ea typeface="Batang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914400"/>
            <a:ext cx="4586288" cy="375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04800" y="6172200"/>
            <a:ext cx="7543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Razavi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“A study of Phase Noise in CMOS Oscillator”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Vol.31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March 1996</a:t>
            </a:r>
            <a:endParaRPr lang="en-US" sz="1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0"/>
            <a:ext cx="5334000" cy="5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8392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Relationship b/w jitter and phase noise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4800" y="6172200"/>
            <a:ext cx="85344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Asad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A.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Abidi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“Phase Noise and Jitter in CMOS ring oscillators”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Vol.41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August 2006</a:t>
            </a:r>
            <a:endParaRPr lang="en-US" sz="1200" dirty="0">
              <a:latin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219200"/>
            <a:ext cx="3505200" cy="3849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752600"/>
            <a:ext cx="448510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3886200"/>
            <a:ext cx="2519363" cy="761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5029200"/>
            <a:ext cx="3576638" cy="677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4114800" y="518160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…. (</a:t>
            </a:r>
            <a:r>
              <a:rPr lang="en-US" sz="2000" i="1" dirty="0" err="1" smtClean="0"/>
              <a:t>i</a:t>
            </a:r>
            <a:r>
              <a:rPr lang="en-US" sz="2000" i="1" dirty="0" smtClean="0"/>
              <a:t>)           </a:t>
            </a:r>
            <a:r>
              <a:rPr lang="en-US" sz="1200" i="1" dirty="0" smtClean="0"/>
              <a:t>using Weiner-</a:t>
            </a:r>
            <a:r>
              <a:rPr lang="en-US" sz="1200" i="1" dirty="0" err="1" smtClean="0"/>
              <a:t>khinchine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theorum</a:t>
            </a:r>
            <a:endParaRPr lang="en-US" sz="2000" i="1" baseline="-25000" dirty="0" smtClean="0"/>
          </a:p>
          <a:p>
            <a:endParaRPr lang="en-US" sz="1200" b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8392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Relationship b/w jitter and phase noise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4800" y="6172200"/>
            <a:ext cx="85344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Asad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A.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Abidi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“Phase Noise and Jitter in CMOS ring oscillators”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Vol.41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August 2006</a:t>
            </a:r>
            <a:endParaRPr lang="en-US" sz="1200" dirty="0">
              <a:latin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867400" y="2971800"/>
            <a:ext cx="937846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172200" y="297180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/>
              <a:t>f</a:t>
            </a:r>
            <a:r>
              <a:rPr lang="en-US" sz="1200" baseline="-25000" dirty="0" err="1" smtClean="0"/>
              <a:t>o</a:t>
            </a:r>
            <a:endParaRPr lang="en-US" sz="1200" baseline="-25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5638800" y="1143000"/>
            <a:ext cx="1371600" cy="1828800"/>
            <a:chOff x="4419600" y="3429000"/>
            <a:chExt cx="2895600" cy="1524794"/>
          </a:xfrm>
        </p:grpSpPr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5372100" y="4457700"/>
              <a:ext cx="990600" cy="1588"/>
            </a:xfrm>
            <a:prstGeom prst="straightConnector1">
              <a:avLst/>
            </a:prstGeom>
            <a:ln w="635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c 13"/>
            <p:cNvSpPr/>
            <p:nvPr/>
          </p:nvSpPr>
          <p:spPr>
            <a:xfrm flipH="1" flipV="1">
              <a:off x="5943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 w="571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5" name="Arc 14"/>
            <p:cNvSpPr/>
            <p:nvPr/>
          </p:nvSpPr>
          <p:spPr>
            <a:xfrm flipV="1">
              <a:off x="4419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09800"/>
            <a:ext cx="2152650" cy="764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304800" y="1828800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Phase Noise PSD because of white Noise is given by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04800" y="3276600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Now we can use this to evaluate (</a:t>
            </a:r>
            <a:r>
              <a:rPr lang="en-US" dirty="0" err="1" smtClean="0"/>
              <a:t>i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86200"/>
            <a:ext cx="401354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99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Inverter Jitter due to white Noise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4800" y="6172200"/>
            <a:ext cx="85344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Asad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A.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Abidi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“Phase Noise and Jitter in CMOS ring oscillators”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Vol.41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August 2006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2667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White Noise because of the NMOS discharge current  is given by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4087" y="1066800"/>
            <a:ext cx="3109913" cy="1076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371600"/>
            <a:ext cx="4343400" cy="454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2057400"/>
            <a:ext cx="1857375" cy="327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124200"/>
            <a:ext cx="44958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6400800" y="3200400"/>
            <a:ext cx="1905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… (ii) From 4KT/R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381000" y="40386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the inverter trips at VDD/2 then correct discharge equation would be</a:t>
            </a:r>
            <a:endParaRPr lang="en-US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4648200"/>
            <a:ext cx="26744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99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Inverter Jitter due to white Noise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4800" y="6172200"/>
            <a:ext cx="85344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Asad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A.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Abidi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“Phase Noise and Jitter in CMOS ring oscillators”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Vol.41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August 2006</a:t>
            </a:r>
            <a:endParaRPr lang="en-US" sz="1200" dirty="0">
              <a:latin typeface="Times New Roman" pitchFamily="18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066800"/>
            <a:ext cx="26744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81000" y="22098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dN</a:t>
            </a:r>
            <a:r>
              <a:rPr lang="en-US" dirty="0" smtClean="0"/>
              <a:t> is a random variable and its statistics follows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08" y="2895600"/>
            <a:ext cx="2248746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733800" y="2971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Mean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114800"/>
            <a:ext cx="2905125" cy="924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886200" y="44196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Mean-</a:t>
            </a:r>
            <a:r>
              <a:rPr lang="en-US" dirty="0" err="1" smtClean="0"/>
              <a:t>sqaure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0" y="0"/>
            <a:ext cx="8839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Outline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8600" y="914400"/>
            <a:ext cx="84582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28600" indent="-228600" algn="just">
              <a:buFont typeface="Arial" charset="0"/>
              <a:buChar char="•"/>
            </a:pPr>
            <a:r>
              <a:rPr lang="en-US" sz="2200" b="1" dirty="0" smtClean="0">
                <a:latin typeface="Trebuchet MS" pitchFamily="34" charset="0"/>
                <a:ea typeface="Batang" pitchFamily="18" charset="-127"/>
              </a:rPr>
              <a:t>Phase Noise</a:t>
            </a:r>
            <a:endParaRPr lang="en-US" sz="2200" b="1" dirty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>
              <a:buFont typeface="Wingdings" pitchFamily="2" charset="2"/>
              <a:buChar char="Ø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Definition</a:t>
            </a:r>
            <a:endParaRPr lang="en-US" sz="1600" dirty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>
              <a:buFont typeface="Wingdings" pitchFamily="2" charset="2"/>
              <a:buChar char="Ø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Impact</a:t>
            </a:r>
          </a:p>
          <a:p>
            <a:pPr marL="685800" lvl="1" indent="-228600" algn="just">
              <a:buFont typeface="Wingdings" pitchFamily="2" charset="2"/>
              <a:buChar char="Ø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Q of an RLC circuit</a:t>
            </a:r>
            <a:endParaRPr lang="en-US" sz="1600" dirty="0">
              <a:latin typeface="Trebuchet MS" pitchFamily="34" charset="0"/>
              <a:ea typeface="Batang" pitchFamily="18" charset="-127"/>
            </a:endParaRPr>
          </a:p>
          <a:p>
            <a:pPr marL="228600" indent="-228600" algn="just">
              <a:buFont typeface="Arial" charset="0"/>
              <a:buChar char="•"/>
            </a:pPr>
            <a:r>
              <a:rPr lang="en-US" sz="2200" b="1" dirty="0" smtClean="0">
                <a:latin typeface="Trebuchet MS" pitchFamily="34" charset="0"/>
                <a:ea typeface="Batang" pitchFamily="18" charset="-127"/>
              </a:rPr>
              <a:t>RLC Oscillator</a:t>
            </a:r>
            <a:endParaRPr lang="en-US" sz="2200" b="1" dirty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>
              <a:buFont typeface="Wingdings" pitchFamily="2" charset="2"/>
              <a:buChar char="Ø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Phase noise and Q</a:t>
            </a:r>
            <a:endParaRPr lang="en-US" sz="1600" dirty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>
              <a:buFont typeface="Wingdings" pitchFamily="2" charset="2"/>
              <a:buChar char="Ø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Other definition of Q</a:t>
            </a:r>
            <a:endParaRPr lang="en-US" sz="1600" dirty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>
              <a:buFont typeface="Wingdings" pitchFamily="2" charset="2"/>
              <a:buChar char="Ø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Linear oscillatory system</a:t>
            </a:r>
            <a:endParaRPr lang="en-US" sz="1600" dirty="0">
              <a:latin typeface="Trebuchet MS" pitchFamily="34" charset="0"/>
              <a:ea typeface="Batang" pitchFamily="18" charset="-127"/>
            </a:endParaRPr>
          </a:p>
          <a:p>
            <a:pPr marL="228600" indent="-228600" algn="just">
              <a:buFont typeface="Arial" charset="0"/>
              <a:buChar char="•"/>
            </a:pPr>
            <a:r>
              <a:rPr lang="en-US" sz="2200" b="1" dirty="0" smtClean="0">
                <a:latin typeface="Trebuchet MS" pitchFamily="34" charset="0"/>
                <a:ea typeface="Batang" pitchFamily="18" charset="-127"/>
              </a:rPr>
              <a:t>Ring Oscillator</a:t>
            </a:r>
            <a:endParaRPr lang="en-US" sz="2200" b="1" dirty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>
              <a:buFont typeface="Wingdings" pitchFamily="2" charset="2"/>
              <a:buChar char="Ø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Transfer curve/power spectral density</a:t>
            </a:r>
            <a:endParaRPr lang="en-US" sz="1600" dirty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>
              <a:buFont typeface="Wingdings" pitchFamily="2" charset="2"/>
              <a:buChar char="Ø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Components of Phase-Noise in a ring oscillator</a:t>
            </a:r>
            <a:endParaRPr lang="en-US" sz="1600" dirty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>
              <a:buFont typeface="Wingdings" pitchFamily="2" charset="2"/>
              <a:buChar char="Ø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Results</a:t>
            </a:r>
            <a:endParaRPr lang="en-US" sz="1600" dirty="0">
              <a:latin typeface="Trebuchet MS" pitchFamily="34" charset="0"/>
              <a:ea typeface="Batang" pitchFamily="18" charset="-127"/>
            </a:endParaRPr>
          </a:p>
          <a:p>
            <a:pPr marL="228600" indent="-228600" algn="just">
              <a:buFont typeface="Arial" charset="0"/>
              <a:buChar char="•"/>
            </a:pPr>
            <a:r>
              <a:rPr lang="en-US" sz="2200" b="1" dirty="0" smtClean="0">
                <a:latin typeface="Trebuchet MS" pitchFamily="34" charset="0"/>
                <a:ea typeface="Batang" pitchFamily="18" charset="-127"/>
              </a:rPr>
              <a:t>Phase Noise and Jitter</a:t>
            </a:r>
            <a:endParaRPr lang="en-US" sz="2200" b="1" dirty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>
              <a:buFont typeface="Wingdings" pitchFamily="2" charset="2"/>
              <a:buChar char="Ø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Relation b/w phase noise and jitter</a:t>
            </a:r>
            <a:endParaRPr lang="en-US" sz="1600" dirty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>
              <a:buFont typeface="Wingdings" pitchFamily="2" charset="2"/>
              <a:buChar char="Ø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Inverter jitter due to white Noise</a:t>
            </a:r>
          </a:p>
          <a:p>
            <a:pPr marL="685800" lvl="1" indent="-228600" algn="just">
              <a:buFont typeface="Wingdings" pitchFamily="2" charset="2"/>
              <a:buChar char="Ø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Ring Oscillator jitter</a:t>
            </a:r>
            <a:endParaRPr lang="en-US" sz="2200" b="1" dirty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>
              <a:buFont typeface="Wingdings" pitchFamily="2" charset="2"/>
              <a:buChar char="Ø"/>
            </a:pPr>
            <a:endParaRPr lang="en-US" sz="1600" dirty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>
              <a:buFont typeface="Wingdings" pitchFamily="2" charset="2"/>
              <a:buChar char="Ø"/>
            </a:pPr>
            <a:endParaRPr lang="en-US" sz="1600" dirty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/>
            <a:endParaRPr lang="en-US" dirty="0">
              <a:latin typeface="Trebuchet MS" pitchFamily="34" charset="0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99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Inverter Jitter due to white Noise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4800" y="6172200"/>
            <a:ext cx="85344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Asad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A.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Abidi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“Phase Noise and Jitter in CMOS ring oscillators”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Vol.41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August 2006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10668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Now we can  think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dN</a:t>
            </a:r>
            <a:r>
              <a:rPr lang="en-US" dirty="0" smtClean="0"/>
              <a:t> as a rectangular time window </a:t>
            </a:r>
          </a:p>
          <a:p>
            <a:r>
              <a:rPr lang="en-US" dirty="0" smtClean="0"/>
              <a:t>So its frequency response will have </a:t>
            </a:r>
            <a:r>
              <a:rPr lang="en-US" dirty="0" err="1" smtClean="0"/>
              <a:t>sinc</a:t>
            </a:r>
            <a:r>
              <a:rPr lang="en-US" dirty="0" smtClean="0"/>
              <a:t> function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20574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Spectral density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dN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14600"/>
            <a:ext cx="2590800" cy="76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581400"/>
            <a:ext cx="2971800" cy="777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5029200"/>
            <a:ext cx="2495550" cy="69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1000" y="4267200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using Weiner-</a:t>
            </a:r>
            <a:r>
              <a:rPr lang="en-US" sz="1200" i="1" dirty="0" err="1" smtClean="0"/>
              <a:t>khinchine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theorum</a:t>
            </a:r>
            <a:endParaRPr lang="en-US" sz="2000" i="1" baseline="-25000" dirty="0" smtClean="0"/>
          </a:p>
          <a:p>
            <a:endParaRPr lang="en-US" sz="1200" b="1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4495800" y="5257800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using (ii) Noise spectral density of discharge current</a:t>
            </a:r>
            <a:endParaRPr lang="en-US" sz="2000" i="1" baseline="-25000" dirty="0" smtClean="0"/>
          </a:p>
          <a:p>
            <a:endParaRPr lang="en-US" sz="1200" b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99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Inverter Jitter due to white Noise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4800" y="6172200"/>
            <a:ext cx="85344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Asad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A.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Abidi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“Phase Noise and Jitter in CMOS ring oscillators”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Vol.41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August 2006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10668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Now we can  think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dN</a:t>
            </a:r>
            <a:r>
              <a:rPr lang="en-US" dirty="0" smtClean="0"/>
              <a:t> as a rectangular time window </a:t>
            </a:r>
          </a:p>
          <a:p>
            <a:r>
              <a:rPr lang="en-US" dirty="0" smtClean="0"/>
              <a:t>So its frequency response will have </a:t>
            </a:r>
            <a:r>
              <a:rPr lang="en-US" dirty="0" err="1" smtClean="0"/>
              <a:t>sinc</a:t>
            </a:r>
            <a:r>
              <a:rPr lang="en-US" dirty="0" smtClean="0"/>
              <a:t> function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20574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Spectral density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dN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14600"/>
            <a:ext cx="2590800" cy="76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581400"/>
            <a:ext cx="2971800" cy="777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5029200"/>
            <a:ext cx="2495550" cy="69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1000" y="4267200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using Weiner-</a:t>
            </a:r>
            <a:r>
              <a:rPr lang="en-US" sz="1200" i="1" dirty="0" err="1" smtClean="0"/>
              <a:t>khinchine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theorum</a:t>
            </a:r>
            <a:endParaRPr lang="en-US" sz="2000" i="1" baseline="-25000" dirty="0" smtClean="0"/>
          </a:p>
          <a:p>
            <a:endParaRPr lang="en-US" sz="1200" b="1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4495800" y="5257800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using (ii) Noise spectral density of discharge current</a:t>
            </a:r>
            <a:endParaRPr lang="en-US" sz="2000" i="1" baseline="-25000" dirty="0" smtClean="0"/>
          </a:p>
          <a:p>
            <a:endParaRPr lang="en-US" sz="1200" b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99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Inverter Jitter due to white Noise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4800" y="6172200"/>
            <a:ext cx="85344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Asad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A.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Abidi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“Phase Noise and Jitter in CMOS ring oscillators”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Vol.41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August 2006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10668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Prior to switching even the pull-up transistor (PMOS) deposits initial noise on cap.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057400"/>
            <a:ext cx="3000375" cy="1153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52400" y="37338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Jitter therefore is given by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419600"/>
            <a:ext cx="3482872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2286000"/>
            <a:ext cx="4441549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991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Ring Oscillator Jitter and Phase Noise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4800" y="6172200"/>
            <a:ext cx="85344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Asad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A.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Abidi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“Phase Noise and Jitter in CMOS ring oscillators”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Vol.41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August 2006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1676400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a ring oscillator if there are M stages, there would be M rise transition and M fall transition.</a:t>
            </a:r>
          </a:p>
          <a:p>
            <a:endParaRPr lang="en-US" dirty="0" smtClean="0"/>
          </a:p>
          <a:p>
            <a:r>
              <a:rPr lang="en-US" dirty="0" smtClean="0"/>
              <a:t>So oscillation frequency is given by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95600"/>
            <a:ext cx="5229225" cy="74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0" y="38862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Every rise of fall event will add in mean square as they would be un-correlated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419600"/>
            <a:ext cx="2533650" cy="5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5105400"/>
            <a:ext cx="4286250" cy="761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410200" y="5410200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Using jitter from each rise and fall transition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991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Ring Oscillator Jitter and Phase Noise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4800" y="6172200"/>
            <a:ext cx="85344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Asad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A.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Abidi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“Phase Noise and Jitter in CMOS ring oscillators”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Vol.41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August 2006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16764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obtains phase Noise in ring oscillator 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133600"/>
            <a:ext cx="4891088" cy="845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28600" y="3352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52400" y="3733802"/>
            <a:ext cx="8229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Phase Noise does not depend on number of stages in ring oscillator. ( same for heavily loaded few stage or many stages lightly loaded.</a:t>
            </a:r>
          </a:p>
          <a:p>
            <a:pPr marL="228600" lvl="0" indent="-228600" algn="just">
              <a:buFont typeface="Arial" pitchFamily="34" charset="0"/>
              <a:buChar char="•"/>
            </a:pPr>
            <a:endParaRPr lang="en-US" sz="1600" dirty="0" smtClean="0">
              <a:latin typeface="Trebuchet MS" pitchFamily="34" charset="0"/>
              <a:ea typeface="Batang" pitchFamily="18" charset="-127"/>
            </a:endParaRPr>
          </a:p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Phase noise lower for higher VDD.</a:t>
            </a:r>
          </a:p>
          <a:p>
            <a:pPr marL="228600" lvl="0" indent="-228600" algn="just">
              <a:buFont typeface="Arial" pitchFamily="34" charset="0"/>
              <a:buChar char="•"/>
            </a:pPr>
            <a:endParaRPr lang="en-US" sz="1600" dirty="0" smtClean="0">
              <a:latin typeface="Trebuchet MS" pitchFamily="34" charset="0"/>
              <a:ea typeface="Batang" pitchFamily="18" charset="-127"/>
            </a:endParaRPr>
          </a:p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Lower phase noise for Lower Vt.</a:t>
            </a:r>
          </a:p>
          <a:p>
            <a:pPr marL="228600" lvl="0" indent="-228600" algn="just">
              <a:buFont typeface="Arial" pitchFamily="34" charset="0"/>
              <a:buChar char="•"/>
            </a:pPr>
            <a:endParaRPr lang="en-US" sz="1600" dirty="0" smtClean="0">
              <a:latin typeface="Trebuchet MS" pitchFamily="34" charset="0"/>
              <a:ea typeface="Batang" pitchFamily="18" charset="-127"/>
            </a:endParaRPr>
          </a:p>
          <a:p>
            <a:pPr marL="228600" lvl="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Increase current to reduce phase noise.</a:t>
            </a:r>
          </a:p>
          <a:p>
            <a:pPr marL="228600" lvl="0" indent="-228600" algn="just">
              <a:buFont typeface="Arial" pitchFamily="34" charset="0"/>
              <a:buChar char="•"/>
            </a:pPr>
            <a:endParaRPr lang="en-US" sz="1600" dirty="0" smtClean="0">
              <a:latin typeface="Trebuchet MS" pitchFamily="34" charset="0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99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Ring Oscillator or LC oscillator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4800" y="6172200"/>
            <a:ext cx="85344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Asad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A.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Abidi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“Phase Noise and Jitter in CMOS ring oscillators”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Vol.41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August 2006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1676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the same noise performance a ring oscillator would need 450 times more current compared </a:t>
            </a:r>
            <a:r>
              <a:rPr lang="en-US" smtClean="0"/>
              <a:t>to </a:t>
            </a:r>
            <a:r>
              <a:rPr lang="en-US" smtClean="0"/>
              <a:t>an LC </a:t>
            </a:r>
            <a:r>
              <a:rPr lang="en-US" dirty="0" smtClean="0"/>
              <a:t>oscillator.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839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Phase Noise : Definition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28600" y="762000"/>
            <a:ext cx="7543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Razavi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“A study of Phase Noise in CMOS Oscillator”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Vol.31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March 1996</a:t>
            </a:r>
            <a:endParaRPr lang="en-US" sz="1200" dirty="0">
              <a:latin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2998807"/>
            <a:ext cx="1676400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H="1" flipV="1">
            <a:off x="723900" y="2503507"/>
            <a:ext cx="990600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66800" y="2922607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r>
              <a:rPr lang="en-US" sz="1200" baseline="-25000" dirty="0" smtClean="0"/>
              <a:t>o</a:t>
            </a:r>
            <a:endParaRPr lang="en-US" sz="12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1676400" y="2922607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endParaRPr lang="en-US" sz="1200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3380601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Ideal Oscillator</a:t>
            </a:r>
            <a:endParaRPr lang="en-US" sz="1200" b="1" baseline="-250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800600" y="3027402"/>
            <a:ext cx="2133600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5372100" y="2532102"/>
            <a:ext cx="990600" cy="1588"/>
          </a:xfrm>
          <a:prstGeom prst="straightConnector1">
            <a:avLst/>
          </a:prstGeom>
          <a:ln w="63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15000" y="2951202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r>
              <a:rPr lang="en-US" sz="1200" baseline="-25000" dirty="0" smtClean="0"/>
              <a:t>o</a:t>
            </a:r>
            <a:endParaRPr lang="en-US" sz="120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6553200" y="2951202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endParaRPr lang="en-US" sz="12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5257800" y="3456801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Actual Oscillator</a:t>
            </a:r>
            <a:endParaRPr lang="en-US" sz="1200" b="1" baseline="-25000" dirty="0"/>
          </a:p>
        </p:txBody>
      </p:sp>
      <p:sp>
        <p:nvSpPr>
          <p:cNvPr id="19" name="Arc 18"/>
          <p:cNvSpPr/>
          <p:nvPr/>
        </p:nvSpPr>
        <p:spPr>
          <a:xfrm flipH="1" flipV="1">
            <a:off x="5943600" y="1503402"/>
            <a:ext cx="1371600" cy="1447800"/>
          </a:xfrm>
          <a:prstGeom prst="arc">
            <a:avLst>
              <a:gd name="adj1" fmla="val 16200000"/>
              <a:gd name="adj2" fmla="val 153349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0" name="Arc 19"/>
          <p:cNvSpPr/>
          <p:nvPr/>
        </p:nvSpPr>
        <p:spPr>
          <a:xfrm flipV="1">
            <a:off x="4419600" y="1503402"/>
            <a:ext cx="1371600" cy="1447800"/>
          </a:xfrm>
          <a:prstGeom prst="arc">
            <a:avLst>
              <a:gd name="adj1" fmla="val 16200000"/>
              <a:gd name="adj2" fmla="val 153349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188384" y="2798802"/>
            <a:ext cx="45719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943600" y="3256002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Δω</a:t>
            </a:r>
            <a:endParaRPr lang="en-US" sz="1200" baseline="-25000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5943600" y="3256002"/>
            <a:ext cx="304800" cy="0"/>
          </a:xfrm>
          <a:prstGeom prst="line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0" y="4128701"/>
            <a:ext cx="8610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685800" lvl="1" indent="-228600" algn="just">
              <a:buFont typeface="Arial" charset="0"/>
              <a:buChar char="•"/>
            </a:pPr>
            <a:r>
              <a:rPr lang="en-US" dirty="0" smtClean="0">
                <a:latin typeface="Trebuchet MS" pitchFamily="34" charset="0"/>
                <a:ea typeface="Batang" pitchFamily="18" charset="-127"/>
              </a:rPr>
              <a:t>For an ideal oscillator operating at </a:t>
            </a:r>
            <a:r>
              <a:rPr lang="el-GR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dirty="0" smtClean="0">
                <a:latin typeface="Trebuchet MS" pitchFamily="34" charset="0"/>
                <a:ea typeface="Batang" pitchFamily="18" charset="-127"/>
              </a:rPr>
              <a:t>, the spectrum assumes the shape of an impulse</a:t>
            </a:r>
            <a:endParaRPr lang="en-US" dirty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>
              <a:buFont typeface="Arial" charset="0"/>
              <a:buChar char="•"/>
            </a:pPr>
            <a:r>
              <a:rPr lang="en-US" dirty="0" smtClean="0">
                <a:latin typeface="Trebuchet MS" pitchFamily="34" charset="0"/>
                <a:ea typeface="Batang" pitchFamily="18" charset="-127"/>
              </a:rPr>
              <a:t>Actual oscillator exhibits “skirts” around carrier.</a:t>
            </a:r>
            <a:endParaRPr lang="en-US" dirty="0">
              <a:latin typeface="Trebuchet MS" pitchFamily="34" charset="0"/>
              <a:ea typeface="Batang" pitchFamily="18" charset="-127"/>
            </a:endParaRPr>
          </a:p>
          <a:p>
            <a:pPr marL="685800" lvl="1" indent="-228600" algn="just">
              <a:buFont typeface="Arial" charset="0"/>
              <a:buChar char="•"/>
            </a:pPr>
            <a:r>
              <a:rPr lang="en-US" dirty="0" smtClean="0">
                <a:latin typeface="Trebuchet MS" pitchFamily="34" charset="0"/>
                <a:ea typeface="Batang" pitchFamily="18" charset="-127"/>
              </a:rPr>
              <a:t>Phase noise at an offset of </a:t>
            </a:r>
            <a:r>
              <a:rPr lang="el-GR" dirty="0" smtClean="0">
                <a:latin typeface="Trebuchet MS" pitchFamily="34" charset="0"/>
                <a:ea typeface="Batang" pitchFamily="18" charset="-127"/>
              </a:rPr>
              <a:t>Δω</a:t>
            </a:r>
            <a:r>
              <a:rPr lang="en-US" dirty="0" smtClean="0">
                <a:latin typeface="Trebuchet MS" pitchFamily="34" charset="0"/>
                <a:ea typeface="Batang" pitchFamily="18" charset="-127"/>
              </a:rPr>
              <a:t>, is the Power relative to carrier in unit bandwidth </a:t>
            </a:r>
            <a:endParaRPr lang="en-US" dirty="0">
              <a:latin typeface="Trebuchet MS" pitchFamily="34" charset="0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839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Phase Noise : Impact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04800" y="2771001"/>
            <a:ext cx="1676400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H="1" flipV="1">
            <a:off x="912812" y="2619395"/>
            <a:ext cx="305594" cy="79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14400" y="26948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r>
              <a:rPr lang="en-US" sz="1200" baseline="-25000" dirty="0" smtClean="0"/>
              <a:t>o</a:t>
            </a:r>
            <a:endParaRPr lang="en-US" sz="12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00" y="26948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endParaRPr lang="en-US" sz="1200" baseline="-250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477000" y="3152001"/>
            <a:ext cx="2133600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391400" y="30758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r>
              <a:rPr lang="en-US" sz="1200" baseline="-25000" dirty="0" smtClean="0"/>
              <a:t>o</a:t>
            </a:r>
            <a:endParaRPr lang="en-US" sz="120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8229600" y="30758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endParaRPr lang="en-US" sz="12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6934200" y="3533001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Transmit Path</a:t>
            </a:r>
            <a:endParaRPr lang="en-US" sz="1200" b="1" baseline="-25000" dirty="0"/>
          </a:p>
        </p:txBody>
      </p:sp>
      <p:grpSp>
        <p:nvGrpSpPr>
          <p:cNvPr id="67" name="Group 66"/>
          <p:cNvGrpSpPr/>
          <p:nvPr/>
        </p:nvGrpSpPr>
        <p:grpSpPr>
          <a:xfrm>
            <a:off x="6096000" y="1247001"/>
            <a:ext cx="2895600" cy="1905794"/>
            <a:chOff x="4419600" y="3429000"/>
            <a:chExt cx="2895600" cy="1524794"/>
          </a:xfrm>
        </p:grpSpPr>
        <p:cxnSp>
          <p:nvCxnSpPr>
            <p:cNvPr id="12" name="Straight Arrow Connector 11"/>
            <p:cNvCxnSpPr/>
            <p:nvPr/>
          </p:nvCxnSpPr>
          <p:spPr>
            <a:xfrm rot="5400000" flipH="1" flipV="1">
              <a:off x="5372100" y="4457700"/>
              <a:ext cx="990600" cy="1588"/>
            </a:xfrm>
            <a:prstGeom prst="straightConnector1">
              <a:avLst/>
            </a:prstGeom>
            <a:ln w="635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c 18"/>
            <p:cNvSpPr/>
            <p:nvPr/>
          </p:nvSpPr>
          <p:spPr>
            <a:xfrm flipH="1" flipV="1">
              <a:off x="5943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 w="571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0" name="Arc 19"/>
            <p:cNvSpPr/>
            <p:nvPr/>
          </p:nvSpPr>
          <p:spPr>
            <a:xfrm flipV="1">
              <a:off x="4419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0" y="4572000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685800" lvl="1" indent="-228600" algn="just">
              <a:buFont typeface="Arial" charset="0"/>
              <a:buChar char="•"/>
            </a:pPr>
            <a:r>
              <a:rPr lang="en-US" dirty="0" smtClean="0">
                <a:latin typeface="Trebuchet MS" pitchFamily="34" charset="0"/>
                <a:ea typeface="Batang" pitchFamily="18" charset="-127"/>
              </a:rPr>
              <a:t>Interference in both receive and transmit path.</a:t>
            </a:r>
          </a:p>
          <a:p>
            <a:pPr marL="685800" lvl="1" indent="-228600" algn="just">
              <a:buFont typeface="Arial" charset="0"/>
              <a:buChar char="•"/>
            </a:pPr>
            <a:r>
              <a:rPr lang="en-US" dirty="0" smtClean="0">
                <a:latin typeface="Trebuchet MS" pitchFamily="34" charset="0"/>
                <a:ea typeface="Batang" pitchFamily="18" charset="-127"/>
              </a:rPr>
              <a:t>In RF systems this results in interference.</a:t>
            </a:r>
          </a:p>
          <a:p>
            <a:pPr marL="685800" lvl="1" indent="-228600" algn="just">
              <a:buFont typeface="Arial" charset="0"/>
              <a:buChar char="•"/>
            </a:pPr>
            <a:r>
              <a:rPr lang="en-US" dirty="0" smtClean="0">
                <a:latin typeface="Trebuchet MS" pitchFamily="34" charset="0"/>
                <a:ea typeface="Batang" pitchFamily="18" charset="-127"/>
              </a:rPr>
              <a:t>In clocks powering microprocessor, the phase noise results in timing issues.</a:t>
            </a:r>
            <a:endParaRPr lang="en-US" dirty="0">
              <a:latin typeface="Trebuchet MS" pitchFamily="34" charset="0"/>
              <a:ea typeface="Batang" pitchFamily="18" charset="-127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381000" y="2237601"/>
            <a:ext cx="1676400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371600" y="2085201"/>
            <a:ext cx="381000" cy="152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 rot="10800000" flipV="1">
            <a:off x="1828800" y="2009001"/>
            <a:ext cx="228600" cy="7620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057400" y="1780401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Signal Band</a:t>
            </a:r>
            <a:endParaRPr lang="en-US" sz="800" b="1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838200" y="1399401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Ideal</a:t>
            </a:r>
            <a:endParaRPr lang="en-US" sz="1600" b="1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457200" y="2466201"/>
            <a:ext cx="38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LO</a:t>
            </a:r>
            <a:endParaRPr lang="en-US" sz="800" b="1" baseline="-250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62000" y="2542401"/>
            <a:ext cx="152400" cy="158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04800" y="3304401"/>
            <a:ext cx="1676400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381000" y="3152001"/>
            <a:ext cx="381000" cy="152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228600" y="3304401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Down-converted  Band</a:t>
            </a:r>
            <a:endParaRPr lang="en-US" sz="800" b="1" baseline="-25000" dirty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3352800" y="2771001"/>
            <a:ext cx="1676400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962400" y="26948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r>
              <a:rPr lang="en-US" sz="1200" baseline="-25000" dirty="0" smtClean="0"/>
              <a:t>o</a:t>
            </a:r>
            <a:endParaRPr lang="en-US" sz="1200" baseline="-25000" dirty="0"/>
          </a:p>
        </p:txBody>
      </p:sp>
      <p:sp>
        <p:nvSpPr>
          <p:cNvPr id="47" name="TextBox 46"/>
          <p:cNvSpPr txBox="1"/>
          <p:nvPr/>
        </p:nvSpPr>
        <p:spPr>
          <a:xfrm>
            <a:off x="4572000" y="26948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endParaRPr lang="en-US" sz="1200" baseline="-25000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3429000" y="2237601"/>
            <a:ext cx="1676400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038600" y="1856601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Wanted Signal</a:t>
            </a:r>
            <a:endParaRPr lang="en-US" sz="800" b="1" baseline="-25000" dirty="0"/>
          </a:p>
        </p:txBody>
      </p:sp>
      <p:sp>
        <p:nvSpPr>
          <p:cNvPr id="52" name="TextBox 51"/>
          <p:cNvSpPr txBox="1"/>
          <p:nvPr/>
        </p:nvSpPr>
        <p:spPr>
          <a:xfrm>
            <a:off x="3886200" y="1323201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Actual</a:t>
            </a:r>
            <a:endParaRPr lang="en-US" sz="1600" b="1" baseline="-25000" dirty="0"/>
          </a:p>
        </p:txBody>
      </p:sp>
      <p:sp>
        <p:nvSpPr>
          <p:cNvPr id="53" name="TextBox 52"/>
          <p:cNvSpPr txBox="1"/>
          <p:nvPr/>
        </p:nvSpPr>
        <p:spPr>
          <a:xfrm>
            <a:off x="3505200" y="2466201"/>
            <a:ext cx="38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LO</a:t>
            </a:r>
            <a:endParaRPr lang="en-US" sz="800" b="1" baseline="-25000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3810000" y="2542401"/>
            <a:ext cx="152400" cy="158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352800" y="3304401"/>
            <a:ext cx="1676400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276600" y="3304401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Down-converted  sign</a:t>
            </a:r>
            <a:endParaRPr lang="en-US" sz="800" b="1" baseline="-25000" dirty="0"/>
          </a:p>
        </p:txBody>
      </p:sp>
      <p:cxnSp>
        <p:nvCxnSpPr>
          <p:cNvPr id="58" name="Straight Arrow Connector 57"/>
          <p:cNvCxnSpPr/>
          <p:nvPr/>
        </p:nvCxnSpPr>
        <p:spPr>
          <a:xfrm rot="5400000" flipH="1" flipV="1">
            <a:off x="4533503" y="2123698"/>
            <a:ext cx="22939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600200" y="21614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endParaRPr lang="en-US" sz="1200" baseline="-25000" dirty="0"/>
          </a:p>
        </p:txBody>
      </p:sp>
      <p:sp>
        <p:nvSpPr>
          <p:cNvPr id="61" name="TextBox 60"/>
          <p:cNvSpPr txBox="1"/>
          <p:nvPr/>
        </p:nvSpPr>
        <p:spPr>
          <a:xfrm>
            <a:off x="1447800" y="32282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endParaRPr lang="en-US" sz="1200" baseline="-25000" dirty="0"/>
          </a:p>
        </p:txBody>
      </p:sp>
      <p:sp>
        <p:nvSpPr>
          <p:cNvPr id="62" name="TextBox 61"/>
          <p:cNvSpPr txBox="1"/>
          <p:nvPr/>
        </p:nvSpPr>
        <p:spPr>
          <a:xfrm>
            <a:off x="4648200" y="21614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endParaRPr lang="en-US" sz="1200" baseline="-25000" dirty="0"/>
          </a:p>
        </p:txBody>
      </p:sp>
      <p:sp>
        <p:nvSpPr>
          <p:cNvPr id="63" name="TextBox 62"/>
          <p:cNvSpPr txBox="1"/>
          <p:nvPr/>
        </p:nvSpPr>
        <p:spPr>
          <a:xfrm>
            <a:off x="4495800" y="32282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endParaRPr lang="en-US" sz="1200" baseline="-25000" dirty="0"/>
          </a:p>
        </p:txBody>
      </p:sp>
      <p:cxnSp>
        <p:nvCxnSpPr>
          <p:cNvPr id="64" name="Straight Arrow Connector 63"/>
          <p:cNvCxnSpPr/>
          <p:nvPr/>
        </p:nvCxnSpPr>
        <p:spPr>
          <a:xfrm rot="5400000" flipH="1" flipV="1">
            <a:off x="4609703" y="1971298"/>
            <a:ext cx="53419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953000" y="1628001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Unwanted Signal</a:t>
            </a:r>
            <a:endParaRPr lang="en-US" sz="800" b="1" baseline="-25000" dirty="0"/>
          </a:p>
        </p:txBody>
      </p:sp>
      <p:grpSp>
        <p:nvGrpSpPr>
          <p:cNvPr id="68" name="Group 67"/>
          <p:cNvGrpSpPr/>
          <p:nvPr/>
        </p:nvGrpSpPr>
        <p:grpSpPr>
          <a:xfrm>
            <a:off x="3581400" y="2085201"/>
            <a:ext cx="1219200" cy="686594"/>
            <a:chOff x="4419600" y="3429000"/>
            <a:chExt cx="2895600" cy="1524794"/>
          </a:xfrm>
        </p:grpSpPr>
        <p:cxnSp>
          <p:nvCxnSpPr>
            <p:cNvPr id="69" name="Straight Arrow Connector 68"/>
            <p:cNvCxnSpPr/>
            <p:nvPr/>
          </p:nvCxnSpPr>
          <p:spPr>
            <a:xfrm rot="5400000" flipH="1" flipV="1">
              <a:off x="5372100" y="4457700"/>
              <a:ext cx="990600" cy="1588"/>
            </a:xfrm>
            <a:prstGeom prst="straightConnector1">
              <a:avLst/>
            </a:prstGeom>
            <a:ln w="635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Arc 69"/>
            <p:cNvSpPr/>
            <p:nvPr/>
          </p:nvSpPr>
          <p:spPr>
            <a:xfrm flipH="1" flipV="1">
              <a:off x="5943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 w="571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71" name="Arc 70"/>
            <p:cNvSpPr/>
            <p:nvPr/>
          </p:nvSpPr>
          <p:spPr>
            <a:xfrm flipV="1">
              <a:off x="4419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3276600" y="2542401"/>
            <a:ext cx="1219200" cy="762000"/>
            <a:chOff x="4419600" y="3429000"/>
            <a:chExt cx="2895600" cy="1524794"/>
          </a:xfrm>
        </p:grpSpPr>
        <p:cxnSp>
          <p:nvCxnSpPr>
            <p:cNvPr id="73" name="Straight Arrow Connector 72"/>
            <p:cNvCxnSpPr/>
            <p:nvPr/>
          </p:nvCxnSpPr>
          <p:spPr>
            <a:xfrm rot="5400000" flipH="1" flipV="1">
              <a:off x="5372100" y="4457700"/>
              <a:ext cx="990600" cy="1588"/>
            </a:xfrm>
            <a:prstGeom prst="straightConnector1">
              <a:avLst/>
            </a:prstGeom>
            <a:ln w="635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Arc 73"/>
            <p:cNvSpPr/>
            <p:nvPr/>
          </p:nvSpPr>
          <p:spPr>
            <a:xfrm flipH="1" flipV="1">
              <a:off x="5943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 w="571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75" name="Arc 74"/>
            <p:cNvSpPr/>
            <p:nvPr/>
          </p:nvSpPr>
          <p:spPr>
            <a:xfrm flipV="1">
              <a:off x="4419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124200" y="2847201"/>
            <a:ext cx="990600" cy="457200"/>
            <a:chOff x="4419600" y="3429000"/>
            <a:chExt cx="2895600" cy="1524794"/>
          </a:xfrm>
        </p:grpSpPr>
        <p:cxnSp>
          <p:nvCxnSpPr>
            <p:cNvPr id="77" name="Straight Arrow Connector 76"/>
            <p:cNvCxnSpPr/>
            <p:nvPr/>
          </p:nvCxnSpPr>
          <p:spPr>
            <a:xfrm rot="5400000" flipH="1" flipV="1">
              <a:off x="5372100" y="4457700"/>
              <a:ext cx="990600" cy="1588"/>
            </a:xfrm>
            <a:prstGeom prst="straightConnector1">
              <a:avLst/>
            </a:prstGeom>
            <a:ln w="635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Arc 77"/>
            <p:cNvSpPr/>
            <p:nvPr/>
          </p:nvSpPr>
          <p:spPr>
            <a:xfrm flipH="1" flipV="1">
              <a:off x="5943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 w="571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79" name="Arc 78"/>
            <p:cNvSpPr/>
            <p:nvPr/>
          </p:nvSpPr>
          <p:spPr>
            <a:xfrm flipV="1">
              <a:off x="4419600" y="3429000"/>
              <a:ext cx="1371600" cy="1447800"/>
            </a:xfrm>
            <a:prstGeom prst="arc">
              <a:avLst>
                <a:gd name="adj1" fmla="val 16200000"/>
                <a:gd name="adj2" fmla="val 153349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0" name="Straight Arrow Connector 79"/>
          <p:cNvCxnSpPr/>
          <p:nvPr/>
        </p:nvCxnSpPr>
        <p:spPr>
          <a:xfrm rot="5400000" flipH="1" flipV="1">
            <a:off x="7810897" y="2884904"/>
            <a:ext cx="53419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1828800" y="3685401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Receive Path</a:t>
            </a:r>
            <a:endParaRPr lang="en-US" sz="1200" b="1" baseline="-25000" dirty="0"/>
          </a:p>
        </p:txBody>
      </p:sp>
      <p:cxnSp>
        <p:nvCxnSpPr>
          <p:cNvPr id="82" name="Straight Arrow Connector 81"/>
          <p:cNvCxnSpPr/>
          <p:nvPr/>
        </p:nvCxnSpPr>
        <p:spPr>
          <a:xfrm rot="10800000" flipV="1">
            <a:off x="7620000" y="2313801"/>
            <a:ext cx="228600" cy="7620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7848600" y="2085201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Nearby Transmitter</a:t>
            </a:r>
            <a:endParaRPr lang="en-US" sz="800" b="1" baseline="-25000" dirty="0"/>
          </a:p>
        </p:txBody>
      </p:sp>
      <p:sp>
        <p:nvSpPr>
          <p:cNvPr id="84" name="TextBox 83"/>
          <p:cNvSpPr txBox="1"/>
          <p:nvPr/>
        </p:nvSpPr>
        <p:spPr>
          <a:xfrm>
            <a:off x="8458200" y="2466201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Wanted Signal</a:t>
            </a:r>
            <a:endParaRPr lang="en-US" sz="800" b="1" baseline="-25000" dirty="0"/>
          </a:p>
        </p:txBody>
      </p:sp>
      <p:cxnSp>
        <p:nvCxnSpPr>
          <p:cNvPr id="85" name="Straight Arrow Connector 84"/>
          <p:cNvCxnSpPr/>
          <p:nvPr/>
        </p:nvCxnSpPr>
        <p:spPr>
          <a:xfrm rot="10800000" flipV="1">
            <a:off x="8229600" y="2618601"/>
            <a:ext cx="228600" cy="7620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048000" y="3990201"/>
            <a:ext cx="236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Effect of Phase Noise</a:t>
            </a:r>
            <a:endParaRPr lang="en-US" sz="1200" b="1" baseline="-25000" dirty="0"/>
          </a:p>
        </p:txBody>
      </p:sp>
      <p:sp>
        <p:nvSpPr>
          <p:cNvPr id="65" name="Rectangle 1"/>
          <p:cNvSpPr>
            <a:spLocks noChangeArrowheads="1"/>
          </p:cNvSpPr>
          <p:nvPr/>
        </p:nvSpPr>
        <p:spPr bwMode="auto">
          <a:xfrm>
            <a:off x="304800" y="6172200"/>
            <a:ext cx="7543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Razavi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“A study of Phase Noise in CMOS Oscillator”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Vol.31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March 1996</a:t>
            </a:r>
            <a:endParaRPr lang="en-US" sz="1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839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Quality Factor of an RLC circuit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pic>
        <p:nvPicPr>
          <p:cNvPr id="67" name="Picture 66" descr="I_RL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143000"/>
            <a:ext cx="3962400" cy="2584461"/>
          </a:xfrm>
          <a:prstGeom prst="rect">
            <a:avLst/>
          </a:prstGeom>
        </p:spPr>
      </p:pic>
      <p:pic>
        <p:nvPicPr>
          <p:cNvPr id="65" name="Picture 64" descr="RLC_series_circui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19200"/>
            <a:ext cx="1714286" cy="2374603"/>
          </a:xfrm>
          <a:prstGeom prst="rect">
            <a:avLst/>
          </a:prstGeom>
        </p:spPr>
      </p:pic>
      <p:cxnSp>
        <p:nvCxnSpPr>
          <p:cNvPr id="72" name="Straight Connector 71"/>
          <p:cNvCxnSpPr/>
          <p:nvPr/>
        </p:nvCxnSpPr>
        <p:spPr>
          <a:xfrm>
            <a:off x="3545660" y="2237448"/>
            <a:ext cx="228600" cy="0"/>
          </a:xfrm>
          <a:prstGeom prst="line">
            <a:avLst/>
          </a:prstGeom>
          <a:ln w="63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 flipH="1" flipV="1">
            <a:off x="2857500" y="2552700"/>
            <a:ext cx="1600200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5400000" flipH="1" flipV="1">
            <a:off x="3202760" y="1995024"/>
            <a:ext cx="533400" cy="0"/>
          </a:xfrm>
          <a:prstGeom prst="line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505200" y="3276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r>
              <a:rPr lang="en-US" sz="1200" baseline="-25000" dirty="0" smtClean="0"/>
              <a:t>o</a:t>
            </a:r>
            <a:endParaRPr lang="en-US" sz="1200" baseline="-25000" dirty="0"/>
          </a:p>
        </p:txBody>
      </p:sp>
      <p:sp>
        <p:nvSpPr>
          <p:cNvPr id="94" name="TextBox 93"/>
          <p:cNvSpPr txBox="1"/>
          <p:nvPr/>
        </p:nvSpPr>
        <p:spPr>
          <a:xfrm>
            <a:off x="3453276" y="2286000"/>
            <a:ext cx="517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Δω</a:t>
            </a:r>
            <a:endParaRPr lang="en-US" sz="1200" baseline="-25000" dirty="0"/>
          </a:p>
        </p:txBody>
      </p:sp>
      <p:sp>
        <p:nvSpPr>
          <p:cNvPr id="99" name="TextBox 98"/>
          <p:cNvSpPr txBox="1"/>
          <p:nvPr/>
        </p:nvSpPr>
        <p:spPr>
          <a:xfrm>
            <a:off x="3124200" y="1905000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3dB</a:t>
            </a:r>
            <a:endParaRPr lang="en-US" sz="1000" b="1" baseline="-25000" dirty="0"/>
          </a:p>
        </p:txBody>
      </p:sp>
      <p:grpSp>
        <p:nvGrpSpPr>
          <p:cNvPr id="106" name="Group 105"/>
          <p:cNvGrpSpPr/>
          <p:nvPr/>
        </p:nvGrpSpPr>
        <p:grpSpPr>
          <a:xfrm>
            <a:off x="5410200" y="1254940"/>
            <a:ext cx="3733800" cy="2435357"/>
            <a:chOff x="5410200" y="1254940"/>
            <a:chExt cx="3733800" cy="2435357"/>
          </a:xfrm>
        </p:grpSpPr>
        <p:pic>
          <p:nvPicPr>
            <p:cNvPr id="100" name="Picture 99" descr="I_RLC_2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10200" y="1254940"/>
              <a:ext cx="3733800" cy="2435357"/>
            </a:xfrm>
            <a:prstGeom prst="rect">
              <a:avLst/>
            </a:prstGeom>
          </p:spPr>
        </p:pic>
        <p:cxnSp>
          <p:nvCxnSpPr>
            <p:cNvPr id="101" name="Straight Connector 100"/>
            <p:cNvCxnSpPr/>
            <p:nvPr/>
          </p:nvCxnSpPr>
          <p:spPr>
            <a:xfrm rot="5400000" flipH="1" flipV="1">
              <a:off x="6468908" y="2590800"/>
              <a:ext cx="1676400" cy="0"/>
            </a:xfrm>
            <a:prstGeom prst="line">
              <a:avLst/>
            </a:prstGeom>
            <a:ln w="63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/>
            <p:cNvSpPr txBox="1"/>
            <p:nvPr/>
          </p:nvSpPr>
          <p:spPr>
            <a:xfrm>
              <a:off x="7162800" y="3312340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dirty="0" smtClean="0"/>
                <a:t>ω</a:t>
              </a:r>
              <a:r>
                <a:rPr lang="en-US" sz="1200" baseline="-25000" dirty="0" smtClean="0"/>
                <a:t>o</a:t>
              </a:r>
              <a:endParaRPr lang="en-US" sz="1200" baseline="-25000" dirty="0"/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457200" y="3886200"/>
            <a:ext cx="3429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Q =   </a:t>
            </a:r>
            <a:r>
              <a:rPr lang="el-GR" sz="1200" b="1" dirty="0" smtClean="0"/>
              <a:t>ω</a:t>
            </a:r>
            <a:r>
              <a:rPr lang="en-US" sz="1200" b="1" baseline="-25000" dirty="0" smtClean="0"/>
              <a:t>o</a:t>
            </a:r>
            <a:r>
              <a:rPr lang="en-US" sz="1200" b="1" dirty="0" smtClean="0"/>
              <a:t>/</a:t>
            </a:r>
            <a:r>
              <a:rPr lang="el-GR" sz="1200" b="1" dirty="0" smtClean="0"/>
              <a:t>Δω</a:t>
            </a:r>
            <a:r>
              <a:rPr lang="en-US" sz="1200" b="1" dirty="0" smtClean="0"/>
              <a:t>     =</a:t>
            </a:r>
            <a:r>
              <a:rPr lang="el-GR" sz="1200" b="1" dirty="0" smtClean="0"/>
              <a:t> </a:t>
            </a:r>
            <a:r>
              <a:rPr lang="en-US" sz="1200" b="1" dirty="0" smtClean="0"/>
              <a:t>   L</a:t>
            </a:r>
            <a:r>
              <a:rPr lang="el-GR" sz="1200" b="1" dirty="0" smtClean="0"/>
              <a:t>ω</a:t>
            </a:r>
            <a:r>
              <a:rPr lang="en-US" sz="1200" b="1" baseline="-25000" dirty="0" smtClean="0"/>
              <a:t>o</a:t>
            </a:r>
            <a:r>
              <a:rPr lang="en-US" sz="1200" b="1" dirty="0" smtClean="0"/>
              <a:t>/R </a:t>
            </a:r>
            <a:endParaRPr lang="en-US" sz="1200" b="1" baseline="-25000" dirty="0"/>
          </a:p>
        </p:txBody>
      </p:sp>
      <p:sp>
        <p:nvSpPr>
          <p:cNvPr id="105" name="Rectangle 1"/>
          <p:cNvSpPr>
            <a:spLocks noChangeArrowheads="1"/>
          </p:cNvSpPr>
          <p:nvPr/>
        </p:nvSpPr>
        <p:spPr bwMode="auto">
          <a:xfrm>
            <a:off x="0" y="4572000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685800" lvl="1" indent="-228600" algn="just">
              <a:buFont typeface="Arial" charset="0"/>
              <a:buChar char="•"/>
            </a:pPr>
            <a:r>
              <a:rPr lang="en-US" dirty="0" smtClean="0">
                <a:latin typeface="Trebuchet MS" pitchFamily="34" charset="0"/>
                <a:ea typeface="Batang" pitchFamily="18" charset="-127"/>
              </a:rPr>
              <a:t>Quality factor Q, of an RLC circuit is the ratio of center frequency and its two sided -3db bandwidth.</a:t>
            </a:r>
          </a:p>
          <a:p>
            <a:pPr marL="685800" lvl="1" indent="-228600" algn="just">
              <a:buFont typeface="Arial" charset="0"/>
              <a:buChar char="•"/>
            </a:pPr>
            <a:r>
              <a:rPr lang="en-US" dirty="0" smtClean="0">
                <a:latin typeface="Trebuchet MS" pitchFamily="34" charset="0"/>
                <a:ea typeface="Batang" pitchFamily="18" charset="-127"/>
              </a:rPr>
              <a:t>As series resistance increases the Q drops</a:t>
            </a:r>
            <a:endParaRPr lang="en-US" dirty="0">
              <a:latin typeface="Trebuchet MS" pitchFamily="34" charset="0"/>
              <a:ea typeface="Batang" pitchFamily="18" charset="-127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304800" y="6172200"/>
            <a:ext cx="7543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Razavi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“A study of Phase Noise in CMOS Oscillator”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Vol.31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March 1996</a:t>
            </a:r>
            <a:endParaRPr lang="en-US" sz="1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roup 107"/>
          <p:cNvGrpSpPr/>
          <p:nvPr/>
        </p:nvGrpSpPr>
        <p:grpSpPr>
          <a:xfrm>
            <a:off x="4724400" y="1828800"/>
            <a:ext cx="2362200" cy="1587044"/>
            <a:chOff x="4800600" y="1981200"/>
            <a:chExt cx="2362200" cy="1587044"/>
          </a:xfrm>
        </p:grpSpPr>
        <p:pic>
          <p:nvPicPr>
            <p:cNvPr id="95" name="Picture 94" descr="I_RLC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00600" y="1981200"/>
              <a:ext cx="2153816" cy="1404819"/>
            </a:xfrm>
            <a:prstGeom prst="rect">
              <a:avLst/>
            </a:prstGeom>
          </p:spPr>
        </p:pic>
        <p:sp>
          <p:nvSpPr>
            <p:cNvPr id="97" name="TextBox 96"/>
            <p:cNvSpPr txBox="1"/>
            <p:nvPr/>
          </p:nvSpPr>
          <p:spPr>
            <a:xfrm>
              <a:off x="5105400" y="3352800"/>
              <a:ext cx="20574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Frequency response of RLC Circuit</a:t>
              </a:r>
              <a:endParaRPr lang="en-US" sz="800" b="1" baseline="-25000" dirty="0"/>
            </a:p>
          </p:txBody>
        </p:sp>
        <p:cxnSp>
          <p:nvCxnSpPr>
            <p:cNvPr id="98" name="Straight Connector 97"/>
            <p:cNvCxnSpPr/>
            <p:nvPr/>
          </p:nvCxnSpPr>
          <p:spPr>
            <a:xfrm rot="5400000" flipH="1" flipV="1">
              <a:off x="5424698" y="2777254"/>
              <a:ext cx="990600" cy="8092"/>
            </a:xfrm>
            <a:prstGeom prst="line">
              <a:avLst/>
            </a:prstGeom>
            <a:ln w="63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>
              <a:off x="5763552" y="3159940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dirty="0" smtClean="0"/>
                <a:t>ω</a:t>
              </a:r>
              <a:r>
                <a:rPr lang="en-US" sz="1200" baseline="-25000" dirty="0" smtClean="0"/>
                <a:t>o</a:t>
              </a:r>
              <a:endParaRPr lang="en-US" sz="1200" baseline="-25000" dirty="0"/>
            </a:p>
          </p:txBody>
        </p:sp>
      </p:grpSp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99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Phase noise and Q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105" name="Rectangle 1"/>
          <p:cNvSpPr>
            <a:spLocks noChangeArrowheads="1"/>
          </p:cNvSpPr>
          <p:nvPr/>
        </p:nvSpPr>
        <p:spPr bwMode="auto">
          <a:xfrm>
            <a:off x="0" y="3505200"/>
            <a:ext cx="9144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685800" lvl="1" indent="-228600" algn="just">
              <a:buFont typeface="Arial" charset="0"/>
              <a:buChar char="•"/>
            </a:pPr>
            <a:r>
              <a:rPr lang="en-US" dirty="0" smtClean="0">
                <a:latin typeface="Trebuchet MS" pitchFamily="34" charset="0"/>
                <a:ea typeface="Batang" pitchFamily="18" charset="-127"/>
              </a:rPr>
              <a:t>Oscillator shown in the figure. We assume initially, there is only noise at IN.</a:t>
            </a:r>
          </a:p>
          <a:p>
            <a:pPr marL="685800" lvl="1" indent="-228600" algn="just">
              <a:buFont typeface="Arial" charset="0"/>
              <a:buChar char="•"/>
            </a:pPr>
            <a:r>
              <a:rPr lang="en-US" dirty="0" smtClean="0">
                <a:latin typeface="Trebuchet MS" pitchFamily="34" charset="0"/>
                <a:ea typeface="Batang" pitchFamily="18" charset="-127"/>
              </a:rPr>
              <a:t>The amplifier amplifies all the component of noise frequency by A that are lower than its BW. </a:t>
            </a:r>
          </a:p>
          <a:p>
            <a:pPr marL="685800" lvl="1" indent="-228600" algn="just">
              <a:buFont typeface="Arial" charset="0"/>
              <a:buChar char="•"/>
            </a:pPr>
            <a:r>
              <a:rPr lang="en-US" dirty="0" smtClean="0">
                <a:latin typeface="Trebuchet MS" pitchFamily="34" charset="0"/>
                <a:ea typeface="Batang" pitchFamily="18" charset="-127"/>
              </a:rPr>
              <a:t>RLC passes component only around </a:t>
            </a:r>
            <a:r>
              <a:rPr lang="el-GR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dirty="0" smtClean="0">
                <a:latin typeface="Trebuchet MS" pitchFamily="34" charset="0"/>
                <a:ea typeface="Batang" pitchFamily="18" charset="-127"/>
              </a:rPr>
              <a:t>, rest are attenuated.</a:t>
            </a:r>
          </a:p>
          <a:p>
            <a:pPr marL="685800" lvl="1" indent="-228600" algn="just">
              <a:buFont typeface="Arial" charset="0"/>
              <a:buChar char="•"/>
            </a:pPr>
            <a:r>
              <a:rPr lang="en-US" dirty="0" smtClean="0">
                <a:latin typeface="Trebuchet MS" pitchFamily="34" charset="0"/>
                <a:ea typeface="Batang" pitchFamily="18" charset="-127"/>
              </a:rPr>
              <a:t>Voltage at IN is now increased and is at </a:t>
            </a:r>
            <a:r>
              <a:rPr lang="el-GR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dirty="0" smtClean="0">
                <a:latin typeface="Trebuchet MS" pitchFamily="34" charset="0"/>
                <a:ea typeface="Batang" pitchFamily="18" charset="-127"/>
              </a:rPr>
              <a:t> which is again amplified and process repeats till oscillation saturates.</a:t>
            </a:r>
          </a:p>
          <a:p>
            <a:pPr marL="685800" lvl="1" indent="-228600" algn="just">
              <a:buFont typeface="Arial" charset="0"/>
              <a:buChar char="•"/>
            </a:pPr>
            <a:r>
              <a:rPr lang="en-US" dirty="0" smtClean="0">
                <a:latin typeface="Trebuchet MS" pitchFamily="34" charset="0"/>
                <a:ea typeface="Batang" pitchFamily="18" charset="-127"/>
              </a:rPr>
              <a:t>RLC circuit passes voltages around </a:t>
            </a:r>
            <a:r>
              <a:rPr lang="el-GR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dirty="0" smtClean="0">
                <a:latin typeface="Trebuchet MS" pitchFamily="34" charset="0"/>
                <a:ea typeface="Batang" pitchFamily="18" charset="-127"/>
              </a:rPr>
              <a:t> as well, Higher the Q , lower is the power at other frequencies.</a:t>
            </a:r>
          </a:p>
          <a:p>
            <a:pPr marL="685800" lvl="1" indent="-228600" algn="just"/>
            <a:endParaRPr lang="en-US" dirty="0">
              <a:latin typeface="Trebuchet MS" pitchFamily="34" charset="0"/>
              <a:ea typeface="Batang" pitchFamily="18" charset="-127"/>
            </a:endParaRPr>
          </a:p>
        </p:txBody>
      </p:sp>
      <p:sp>
        <p:nvSpPr>
          <p:cNvPr id="16" name="Isosceles Triangle 15"/>
          <p:cNvSpPr/>
          <p:nvPr/>
        </p:nvSpPr>
        <p:spPr>
          <a:xfrm rot="5400000">
            <a:off x="3582388" y="989612"/>
            <a:ext cx="914402" cy="916379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rot="10800000">
            <a:off x="4495800" y="1447802"/>
            <a:ext cx="228602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276600" y="1485902"/>
            <a:ext cx="3048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4382294" y="1789906"/>
            <a:ext cx="6858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2952751" y="1809751"/>
            <a:ext cx="6476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8"/>
          <p:cNvGrpSpPr/>
          <p:nvPr/>
        </p:nvGrpSpPr>
        <p:grpSpPr>
          <a:xfrm>
            <a:off x="4114800" y="2057400"/>
            <a:ext cx="381000" cy="152400"/>
            <a:chOff x="1524000" y="2819400"/>
            <a:chExt cx="4876800" cy="609600"/>
          </a:xfrm>
        </p:grpSpPr>
        <p:cxnSp>
          <p:nvCxnSpPr>
            <p:cNvPr id="36" name="Straight Connector 35"/>
            <p:cNvCxnSpPr/>
            <p:nvPr/>
          </p:nvCxnSpPr>
          <p:spPr>
            <a:xfrm rot="5400000" flipH="1" flipV="1">
              <a:off x="1524000" y="2819400"/>
              <a:ext cx="304800" cy="3048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8288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 flipH="1" flipV="1">
              <a:off x="24384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30480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 flipH="1" flipV="1">
              <a:off x="36576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16200000" flipH="1">
              <a:off x="42672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 flipH="1" flipV="1">
              <a:off x="48768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6200000" flipH="1">
              <a:off x="54864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 flipH="1" flipV="1">
              <a:off x="6096000" y="3124200"/>
              <a:ext cx="304800" cy="3048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Connector 47"/>
          <p:cNvCxnSpPr/>
          <p:nvPr/>
        </p:nvCxnSpPr>
        <p:spPr>
          <a:xfrm rot="5400000">
            <a:off x="3779992" y="2131240"/>
            <a:ext cx="228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3856192" y="2131240"/>
            <a:ext cx="228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49" descr="ind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3484408" y="1781484"/>
            <a:ext cx="215900" cy="647700"/>
          </a:xfrm>
          <a:prstGeom prst="rect">
            <a:avLst/>
          </a:prstGeom>
        </p:spPr>
      </p:pic>
      <p:cxnSp>
        <p:nvCxnSpPr>
          <p:cNvPr id="54" name="Straight Connector 53"/>
          <p:cNvCxnSpPr/>
          <p:nvPr/>
        </p:nvCxnSpPr>
        <p:spPr>
          <a:xfrm rot="10800000">
            <a:off x="3970492" y="2133600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0800000">
            <a:off x="4495800" y="2141692"/>
            <a:ext cx="228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189021" y="2217894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R</a:t>
            </a:r>
            <a:endParaRPr lang="en-US" sz="1050" b="1" baseline="-25000" dirty="0"/>
          </a:p>
        </p:txBody>
      </p:sp>
      <p:sp>
        <p:nvSpPr>
          <p:cNvPr id="60" name="TextBox 59"/>
          <p:cNvSpPr txBox="1"/>
          <p:nvPr/>
        </p:nvSpPr>
        <p:spPr>
          <a:xfrm>
            <a:off x="3427021" y="2217894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L</a:t>
            </a:r>
            <a:endParaRPr lang="en-US" sz="1050" b="1" baseline="-25000" dirty="0"/>
          </a:p>
        </p:txBody>
      </p:sp>
      <p:sp>
        <p:nvSpPr>
          <p:cNvPr id="61" name="TextBox 60"/>
          <p:cNvSpPr txBox="1"/>
          <p:nvPr/>
        </p:nvSpPr>
        <p:spPr>
          <a:xfrm>
            <a:off x="3808021" y="2217894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C</a:t>
            </a:r>
            <a:endParaRPr lang="en-US" sz="1050" b="1" baseline="-25000" dirty="0"/>
          </a:p>
        </p:txBody>
      </p:sp>
      <p:cxnSp>
        <p:nvCxnSpPr>
          <p:cNvPr id="69" name="Straight Connector 68"/>
          <p:cNvCxnSpPr/>
          <p:nvPr/>
        </p:nvCxnSpPr>
        <p:spPr>
          <a:xfrm>
            <a:off x="1295400" y="1524000"/>
            <a:ext cx="1676400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524000" y="1524000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Noise Spectrum</a:t>
            </a:r>
            <a:endParaRPr lang="en-US" sz="800" b="1" baseline="-25000" dirty="0"/>
          </a:p>
        </p:txBody>
      </p:sp>
      <p:sp>
        <p:nvSpPr>
          <p:cNvPr id="74" name="TextBox 73"/>
          <p:cNvSpPr txBox="1"/>
          <p:nvPr/>
        </p:nvSpPr>
        <p:spPr>
          <a:xfrm>
            <a:off x="2514600" y="14478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endParaRPr lang="en-US" sz="1200" baseline="-25000" dirty="0"/>
          </a:p>
        </p:txBody>
      </p:sp>
      <p:cxnSp>
        <p:nvCxnSpPr>
          <p:cNvPr id="76" name="Straight Connector 75"/>
          <p:cNvCxnSpPr/>
          <p:nvPr/>
        </p:nvCxnSpPr>
        <p:spPr>
          <a:xfrm rot="10800000" flipH="1">
            <a:off x="1295400" y="1295400"/>
            <a:ext cx="167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5400000">
            <a:off x="1028700" y="1257300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5105400" y="1600200"/>
            <a:ext cx="1676400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6324600" y="15240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ω</a:t>
            </a:r>
            <a:endParaRPr lang="en-US" sz="1200" baseline="-25000" dirty="0"/>
          </a:p>
        </p:txBody>
      </p:sp>
      <p:cxnSp>
        <p:nvCxnSpPr>
          <p:cNvPr id="82" name="Straight Connector 81"/>
          <p:cNvCxnSpPr/>
          <p:nvPr/>
        </p:nvCxnSpPr>
        <p:spPr>
          <a:xfrm>
            <a:off x="5105400" y="9906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5400000">
            <a:off x="4762500" y="1257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16200000" flipH="1">
            <a:off x="5905500" y="1028700"/>
            <a:ext cx="5334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3886200" y="914400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A/(1+j</a:t>
            </a:r>
            <a:r>
              <a:rPr lang="el-GR" sz="800" b="1" dirty="0" smtClean="0"/>
              <a:t>ω</a:t>
            </a:r>
            <a:r>
              <a:rPr lang="en-US" sz="800" b="1" dirty="0" smtClean="0"/>
              <a:t>/</a:t>
            </a:r>
            <a:r>
              <a:rPr lang="el-GR" sz="800" b="1" dirty="0" smtClean="0"/>
              <a:t>ω</a:t>
            </a:r>
            <a:r>
              <a:rPr lang="en-US" sz="800" b="1" baseline="-25000" dirty="0" smtClean="0"/>
              <a:t>c</a:t>
            </a:r>
            <a:r>
              <a:rPr lang="en-US" sz="800" b="1" dirty="0" smtClean="0"/>
              <a:t>)</a:t>
            </a:r>
            <a:endParaRPr lang="en-US" sz="800" b="1" baseline="-25000" dirty="0"/>
          </a:p>
        </p:txBody>
      </p:sp>
      <p:sp>
        <p:nvSpPr>
          <p:cNvPr id="90" name="TextBox 89"/>
          <p:cNvSpPr txBox="1"/>
          <p:nvPr/>
        </p:nvSpPr>
        <p:spPr>
          <a:xfrm>
            <a:off x="4876800" y="914400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A</a:t>
            </a:r>
            <a:endParaRPr lang="en-US" sz="800" b="1" baseline="-25000" dirty="0"/>
          </a:p>
        </p:txBody>
      </p:sp>
      <p:sp>
        <p:nvSpPr>
          <p:cNvPr id="92" name="TextBox 91"/>
          <p:cNvSpPr txBox="1"/>
          <p:nvPr/>
        </p:nvSpPr>
        <p:spPr>
          <a:xfrm>
            <a:off x="5943600" y="1600200"/>
            <a:ext cx="533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00" b="1" dirty="0" smtClean="0"/>
              <a:t>ω</a:t>
            </a:r>
            <a:r>
              <a:rPr lang="en-US" sz="800" b="1" dirty="0" smtClean="0"/>
              <a:t>c</a:t>
            </a:r>
            <a:endParaRPr lang="en-US" sz="800" b="1" baseline="-25000" dirty="0"/>
          </a:p>
        </p:txBody>
      </p:sp>
      <p:sp>
        <p:nvSpPr>
          <p:cNvPr id="109" name="TextBox 108"/>
          <p:cNvSpPr txBox="1"/>
          <p:nvPr/>
        </p:nvSpPr>
        <p:spPr>
          <a:xfrm>
            <a:off x="3657600" y="1143000"/>
            <a:ext cx="38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baseline="-25000" dirty="0"/>
          </a:p>
        </p:txBody>
      </p:sp>
      <p:cxnSp>
        <p:nvCxnSpPr>
          <p:cNvPr id="115" name="Straight Connector 114"/>
          <p:cNvCxnSpPr/>
          <p:nvPr/>
        </p:nvCxnSpPr>
        <p:spPr>
          <a:xfrm rot="5400000" flipH="1" flipV="1">
            <a:off x="5867400" y="1371600"/>
            <a:ext cx="457200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Group 123"/>
          <p:cNvGrpSpPr/>
          <p:nvPr/>
        </p:nvGrpSpPr>
        <p:grpSpPr>
          <a:xfrm>
            <a:off x="4800600" y="1905000"/>
            <a:ext cx="2057400" cy="1469913"/>
            <a:chOff x="5410200" y="1254940"/>
            <a:chExt cx="3733800" cy="2535135"/>
          </a:xfrm>
        </p:grpSpPr>
        <p:pic>
          <p:nvPicPr>
            <p:cNvPr id="125" name="Picture 124" descr="I_RLC_2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10200" y="1254940"/>
              <a:ext cx="3733800" cy="2435357"/>
            </a:xfrm>
            <a:prstGeom prst="rect">
              <a:avLst/>
            </a:prstGeom>
          </p:spPr>
        </p:pic>
        <p:cxnSp>
          <p:nvCxnSpPr>
            <p:cNvPr id="126" name="Straight Connector 125"/>
            <p:cNvCxnSpPr/>
            <p:nvPr/>
          </p:nvCxnSpPr>
          <p:spPr>
            <a:xfrm rot="5400000" flipH="1" flipV="1">
              <a:off x="6468908" y="2590800"/>
              <a:ext cx="1676400" cy="0"/>
            </a:xfrm>
            <a:prstGeom prst="line">
              <a:avLst/>
            </a:prstGeom>
            <a:ln w="63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TextBox 126"/>
            <p:cNvSpPr txBox="1"/>
            <p:nvPr/>
          </p:nvSpPr>
          <p:spPr>
            <a:xfrm>
              <a:off x="7162799" y="3312339"/>
              <a:ext cx="1013178" cy="47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dirty="0" smtClean="0"/>
                <a:t>ω</a:t>
              </a:r>
              <a:r>
                <a:rPr lang="en-US" sz="1200" baseline="-25000" dirty="0" smtClean="0"/>
                <a:t>o</a:t>
              </a:r>
              <a:endParaRPr lang="en-US" sz="1200" baseline="-25000" dirty="0"/>
            </a:p>
          </p:txBody>
        </p:sp>
      </p:grpSp>
      <p:sp>
        <p:nvSpPr>
          <p:cNvPr id="128" name="TextBox 127"/>
          <p:cNvSpPr txBox="1"/>
          <p:nvPr/>
        </p:nvSpPr>
        <p:spPr>
          <a:xfrm>
            <a:off x="4419600" y="121920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OUT</a:t>
            </a:r>
            <a:endParaRPr lang="en-US" sz="1200" b="1" baseline="-25000" dirty="0"/>
          </a:p>
        </p:txBody>
      </p:sp>
      <p:sp>
        <p:nvSpPr>
          <p:cNvPr id="129" name="TextBox 128"/>
          <p:cNvSpPr txBox="1"/>
          <p:nvPr/>
        </p:nvSpPr>
        <p:spPr>
          <a:xfrm>
            <a:off x="3200400" y="1219200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</a:t>
            </a:r>
            <a:endParaRPr lang="en-US" sz="1200" b="1" baseline="-25000" dirty="0"/>
          </a:p>
        </p:txBody>
      </p:sp>
      <p:sp>
        <p:nvSpPr>
          <p:cNvPr id="130" name="TextBox 129"/>
          <p:cNvSpPr txBox="1"/>
          <p:nvPr/>
        </p:nvSpPr>
        <p:spPr>
          <a:xfrm>
            <a:off x="5257800" y="1600200"/>
            <a:ext cx="533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00" b="1" dirty="0" smtClean="0"/>
              <a:t>ω</a:t>
            </a:r>
            <a:r>
              <a:rPr lang="en-US" sz="800" b="1" baseline="-25000" dirty="0" smtClean="0"/>
              <a:t>o</a:t>
            </a:r>
            <a:endParaRPr lang="en-US" sz="800" b="1" baseline="-25000" dirty="0"/>
          </a:p>
        </p:txBody>
      </p:sp>
      <p:cxnSp>
        <p:nvCxnSpPr>
          <p:cNvPr id="131" name="Straight Connector 130"/>
          <p:cNvCxnSpPr/>
          <p:nvPr/>
        </p:nvCxnSpPr>
        <p:spPr>
          <a:xfrm rot="5400000" flipH="1" flipV="1">
            <a:off x="5105400" y="1295400"/>
            <a:ext cx="609600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1"/>
          <p:cNvSpPr>
            <a:spLocks noChangeArrowheads="1"/>
          </p:cNvSpPr>
          <p:nvPr/>
        </p:nvSpPr>
        <p:spPr bwMode="auto">
          <a:xfrm>
            <a:off x="304800" y="6172200"/>
            <a:ext cx="7543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Razavi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“A study of Phase Noise in CMOS Oscillator”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Vol.31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March 1996</a:t>
            </a:r>
            <a:endParaRPr lang="en-US" sz="1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99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Other Definition of Q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55" name="Rectangle 1"/>
          <p:cNvSpPr>
            <a:spLocks noChangeArrowheads="1"/>
          </p:cNvSpPr>
          <p:nvPr/>
        </p:nvSpPr>
        <p:spPr bwMode="auto">
          <a:xfrm>
            <a:off x="152400" y="3124200"/>
            <a:ext cx="8229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1600" dirty="0" smtClean="0">
                <a:latin typeface="Trebuchet MS" pitchFamily="34" charset="0"/>
                <a:ea typeface="Batang" pitchFamily="18" charset="-127"/>
                <a:cs typeface="Arial" pitchFamily="34" charset="0"/>
              </a:rPr>
              <a:t>Not all the oscillator are based on RLC circuit. Ex. Linear Oscillatory system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28600" y="1126816"/>
            <a:ext cx="3429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Q =   2</a:t>
            </a:r>
            <a:r>
              <a:rPr lang="el-GR" sz="1200" b="1" dirty="0" smtClean="0"/>
              <a:t>π</a:t>
            </a:r>
            <a:r>
              <a:rPr lang="en-US" sz="1200" b="1" dirty="0" smtClean="0"/>
              <a:t>*(Energy Stored)/Energy dissipated.</a:t>
            </a:r>
          </a:p>
          <a:p>
            <a:endParaRPr lang="en-US" sz="1200" b="1" dirty="0" smtClean="0"/>
          </a:p>
          <a:p>
            <a:endParaRPr lang="en-US" sz="1200" b="1" dirty="0" smtClean="0"/>
          </a:p>
          <a:p>
            <a:endParaRPr lang="en-US" sz="1200" b="1" dirty="0" smtClean="0"/>
          </a:p>
          <a:p>
            <a:endParaRPr lang="en-US" sz="1200" b="1" dirty="0" smtClean="0"/>
          </a:p>
          <a:p>
            <a:endParaRPr lang="en-US" sz="1200" b="1" dirty="0" smtClean="0"/>
          </a:p>
          <a:p>
            <a:endParaRPr lang="en-US" sz="1200" b="1" dirty="0" smtClean="0"/>
          </a:p>
          <a:p>
            <a:r>
              <a:rPr lang="en-US" sz="1200" b="1" dirty="0" smtClean="0"/>
              <a:t>Q =   </a:t>
            </a:r>
            <a:r>
              <a:rPr lang="el-GR" sz="1200" b="1" dirty="0" smtClean="0"/>
              <a:t>ω</a:t>
            </a:r>
            <a:r>
              <a:rPr lang="en-US" sz="1200" b="1" baseline="-25000" dirty="0" smtClean="0"/>
              <a:t>o</a:t>
            </a:r>
            <a:r>
              <a:rPr lang="en-US" sz="1200" b="1" dirty="0" smtClean="0"/>
              <a:t>/2 d</a:t>
            </a:r>
            <a:r>
              <a:rPr lang="el-GR" sz="1200" b="1" dirty="0" smtClean="0"/>
              <a:t>φ</a:t>
            </a:r>
            <a:r>
              <a:rPr lang="en-US" sz="1200" b="1" dirty="0" smtClean="0"/>
              <a:t>/d</a:t>
            </a:r>
            <a:r>
              <a:rPr lang="el-GR" sz="1200" b="1" dirty="0" smtClean="0"/>
              <a:t>ω</a:t>
            </a:r>
            <a:endParaRPr lang="en-US" sz="1200" b="1" dirty="0" smtClean="0"/>
          </a:p>
          <a:p>
            <a:endParaRPr lang="en-US" sz="1200" b="1" baseline="-25000" dirty="0" smtClean="0"/>
          </a:p>
          <a:p>
            <a:endParaRPr lang="en-US" sz="1200" b="1" baseline="-25000" dirty="0"/>
          </a:p>
        </p:txBody>
      </p:sp>
      <p:grpSp>
        <p:nvGrpSpPr>
          <p:cNvPr id="58" name="Group 348"/>
          <p:cNvGrpSpPr/>
          <p:nvPr/>
        </p:nvGrpSpPr>
        <p:grpSpPr>
          <a:xfrm>
            <a:off x="5791200" y="1126816"/>
            <a:ext cx="381000" cy="152400"/>
            <a:chOff x="1524000" y="2819400"/>
            <a:chExt cx="4876800" cy="609600"/>
          </a:xfrm>
        </p:grpSpPr>
        <p:cxnSp>
          <p:nvCxnSpPr>
            <p:cNvPr id="62" name="Straight Connector 61"/>
            <p:cNvCxnSpPr/>
            <p:nvPr/>
          </p:nvCxnSpPr>
          <p:spPr>
            <a:xfrm rot="5400000" flipH="1" flipV="1">
              <a:off x="1524000" y="2819400"/>
              <a:ext cx="304800" cy="3048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16200000" flipH="1">
              <a:off x="18288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 flipH="1" flipV="1">
              <a:off x="24384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16200000" flipH="1">
              <a:off x="30480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5400000" flipH="1" flipV="1">
              <a:off x="36576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 flipH="1">
              <a:off x="42672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5400000" flipH="1" flipV="1">
              <a:off x="48768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16200000" flipH="1">
              <a:off x="5486400" y="2819400"/>
              <a:ext cx="609600" cy="6096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5400000" flipH="1" flipV="1">
              <a:off x="6096000" y="3124200"/>
              <a:ext cx="304800" cy="3048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Straight Connector 71"/>
          <p:cNvCxnSpPr/>
          <p:nvPr/>
        </p:nvCxnSpPr>
        <p:spPr>
          <a:xfrm rot="5400000">
            <a:off x="5456392" y="1200656"/>
            <a:ext cx="228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5400000">
            <a:off x="5532592" y="1200656"/>
            <a:ext cx="228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Picture 76" descr="ind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5160808" y="850900"/>
            <a:ext cx="215900" cy="647700"/>
          </a:xfrm>
          <a:prstGeom prst="rect">
            <a:avLst/>
          </a:prstGeom>
        </p:spPr>
      </p:pic>
      <p:cxnSp>
        <p:nvCxnSpPr>
          <p:cNvPr id="80" name="Straight Connector 79"/>
          <p:cNvCxnSpPr/>
          <p:nvPr/>
        </p:nvCxnSpPr>
        <p:spPr>
          <a:xfrm rot="10800000">
            <a:off x="5646892" y="1203016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10800000">
            <a:off x="6172200" y="1211108"/>
            <a:ext cx="228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5865421" y="1287310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R</a:t>
            </a:r>
            <a:endParaRPr lang="en-US" sz="1050" b="1" baseline="-25000" dirty="0"/>
          </a:p>
        </p:txBody>
      </p:sp>
      <p:sp>
        <p:nvSpPr>
          <p:cNvPr id="86" name="TextBox 85"/>
          <p:cNvSpPr txBox="1"/>
          <p:nvPr/>
        </p:nvSpPr>
        <p:spPr>
          <a:xfrm>
            <a:off x="5103421" y="1287310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L</a:t>
            </a:r>
            <a:endParaRPr lang="en-US" sz="1050" b="1" baseline="-25000" dirty="0"/>
          </a:p>
        </p:txBody>
      </p:sp>
      <p:sp>
        <p:nvSpPr>
          <p:cNvPr id="88" name="TextBox 87"/>
          <p:cNvSpPr txBox="1"/>
          <p:nvPr/>
        </p:nvSpPr>
        <p:spPr>
          <a:xfrm>
            <a:off x="5484421" y="1287310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C</a:t>
            </a:r>
            <a:endParaRPr lang="en-US" sz="1050" b="1" baseline="-25000" dirty="0"/>
          </a:p>
        </p:txBody>
      </p:sp>
      <p:cxnSp>
        <p:nvCxnSpPr>
          <p:cNvPr id="93" name="Straight Connector 92"/>
          <p:cNvCxnSpPr/>
          <p:nvPr/>
        </p:nvCxnSpPr>
        <p:spPr>
          <a:xfrm>
            <a:off x="4648200" y="2117416"/>
            <a:ext cx="76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16200000" flipH="1">
            <a:off x="5181600" y="2346016"/>
            <a:ext cx="609600" cy="152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5562600" y="2727016"/>
            <a:ext cx="76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4648200" y="2422216"/>
            <a:ext cx="1676400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5029200" y="2422216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dirty="0" smtClean="0"/>
              <a:t>ω</a:t>
            </a:r>
            <a:r>
              <a:rPr lang="en-US" sz="1200" b="1" baseline="-25000" dirty="0" smtClean="0"/>
              <a:t>o</a:t>
            </a:r>
            <a:r>
              <a:rPr lang="en-US" sz="1200" b="1" dirty="0" smtClean="0"/>
              <a:t>                 </a:t>
            </a:r>
            <a:r>
              <a:rPr lang="el-GR" sz="1200" b="1" dirty="0" smtClean="0"/>
              <a:t>ω</a:t>
            </a:r>
            <a:endParaRPr lang="en-US" sz="1200" b="1" baseline="-25000" dirty="0"/>
          </a:p>
        </p:txBody>
      </p:sp>
      <p:sp>
        <p:nvSpPr>
          <p:cNvPr id="107" name="TextBox 106"/>
          <p:cNvSpPr txBox="1"/>
          <p:nvPr/>
        </p:nvSpPr>
        <p:spPr>
          <a:xfrm>
            <a:off x="4800600" y="1812616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dirty="0" smtClean="0"/>
              <a:t>Φ</a:t>
            </a:r>
            <a:r>
              <a:rPr lang="en-US" sz="1200" b="1" dirty="0" smtClean="0"/>
              <a:t>=</a:t>
            </a:r>
            <a:r>
              <a:rPr lang="en-US" sz="1200" b="1" dirty="0" err="1" smtClean="0"/>
              <a:t>arg</a:t>
            </a:r>
            <a:r>
              <a:rPr lang="en-US" sz="1200" b="1" dirty="0" smtClean="0"/>
              <a:t>{H(j</a:t>
            </a:r>
            <a:r>
              <a:rPr lang="el-GR" sz="1200" b="1" dirty="0" smtClean="0"/>
              <a:t>ω</a:t>
            </a:r>
            <a:r>
              <a:rPr lang="en-US" sz="1200" b="1" dirty="0" smtClean="0"/>
              <a:t>)}</a:t>
            </a:r>
            <a:endParaRPr lang="en-US" sz="1200" b="1" baseline="-25000" dirty="0"/>
          </a:p>
        </p:txBody>
      </p:sp>
      <p:sp>
        <p:nvSpPr>
          <p:cNvPr id="108" name="Rectangle 107"/>
          <p:cNvSpPr/>
          <p:nvPr/>
        </p:nvSpPr>
        <p:spPr>
          <a:xfrm>
            <a:off x="2590800" y="3785724"/>
            <a:ext cx="1066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/>
          <p:cNvSpPr txBox="1"/>
          <p:nvPr/>
        </p:nvSpPr>
        <p:spPr>
          <a:xfrm>
            <a:off x="2819400" y="3861924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H(j</a:t>
            </a:r>
            <a:r>
              <a:rPr lang="el-GR" sz="1200" b="1" dirty="0" smtClean="0"/>
              <a:t>ω</a:t>
            </a:r>
            <a:r>
              <a:rPr lang="en-US" sz="1200" b="1" dirty="0" smtClean="0"/>
              <a:t>)</a:t>
            </a:r>
            <a:endParaRPr lang="en-US" sz="1200" b="1" baseline="-25000" dirty="0"/>
          </a:p>
        </p:txBody>
      </p:sp>
      <p:sp>
        <p:nvSpPr>
          <p:cNvPr id="111" name="Oval 110"/>
          <p:cNvSpPr/>
          <p:nvPr/>
        </p:nvSpPr>
        <p:spPr>
          <a:xfrm>
            <a:off x="1447800" y="3810000"/>
            <a:ext cx="381000" cy="381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/>
          <p:cNvSpPr txBox="1"/>
          <p:nvPr/>
        </p:nvSpPr>
        <p:spPr>
          <a:xfrm>
            <a:off x="1480168" y="3793816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+</a:t>
            </a:r>
            <a:endParaRPr lang="en-US" sz="2000" b="1" baseline="-25000" dirty="0"/>
          </a:p>
        </p:txBody>
      </p:sp>
      <p:cxnSp>
        <p:nvCxnSpPr>
          <p:cNvPr id="114" name="Straight Arrow Connector 113"/>
          <p:cNvCxnSpPr/>
          <p:nvPr/>
        </p:nvCxnSpPr>
        <p:spPr>
          <a:xfrm>
            <a:off x="685800" y="4006232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>
            <a:off x="1828800" y="4022416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>
            <a:off x="3657600" y="4002860"/>
            <a:ext cx="1295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/>
          <p:cNvSpPr/>
          <p:nvPr/>
        </p:nvSpPr>
        <p:spPr>
          <a:xfrm>
            <a:off x="4395324" y="397858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3" name="Straight Connector 122"/>
          <p:cNvCxnSpPr/>
          <p:nvPr/>
        </p:nvCxnSpPr>
        <p:spPr>
          <a:xfrm rot="5400000">
            <a:off x="4114800" y="4343400"/>
            <a:ext cx="60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10800000">
            <a:off x="1660216" y="4648200"/>
            <a:ext cx="27593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1423524" y="4419600"/>
            <a:ext cx="457200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1143000" y="3810000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+</a:t>
            </a:r>
            <a:endParaRPr lang="en-US" sz="1200" baseline="-25000" dirty="0"/>
          </a:p>
        </p:txBody>
      </p:sp>
      <p:sp>
        <p:nvSpPr>
          <p:cNvPr id="139" name="TextBox 138"/>
          <p:cNvSpPr txBox="1"/>
          <p:nvPr/>
        </p:nvSpPr>
        <p:spPr>
          <a:xfrm>
            <a:off x="1676400" y="4191000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</a:t>
            </a:r>
            <a:endParaRPr lang="en-US" sz="1200" baseline="-25000" dirty="0"/>
          </a:p>
        </p:txBody>
      </p:sp>
      <p:sp>
        <p:nvSpPr>
          <p:cNvPr id="140" name="TextBox 139"/>
          <p:cNvSpPr txBox="1"/>
          <p:nvPr/>
        </p:nvSpPr>
        <p:spPr>
          <a:xfrm>
            <a:off x="533400" y="37338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X(j</a:t>
            </a:r>
            <a:r>
              <a:rPr lang="el-GR" sz="1200" b="1" dirty="0" smtClean="0"/>
              <a:t>ω</a:t>
            </a:r>
            <a:r>
              <a:rPr lang="en-US" sz="1200" b="1" dirty="0" smtClean="0"/>
              <a:t>)</a:t>
            </a:r>
            <a:endParaRPr lang="en-US" sz="1200" b="1" baseline="-25000" dirty="0"/>
          </a:p>
        </p:txBody>
      </p:sp>
      <p:sp>
        <p:nvSpPr>
          <p:cNvPr id="141" name="TextBox 140"/>
          <p:cNvSpPr txBox="1"/>
          <p:nvPr/>
        </p:nvSpPr>
        <p:spPr>
          <a:xfrm>
            <a:off x="4572000" y="36576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Y(j</a:t>
            </a:r>
            <a:r>
              <a:rPr lang="el-GR" sz="1200" b="1" dirty="0" smtClean="0"/>
              <a:t>ω</a:t>
            </a:r>
            <a:r>
              <a:rPr lang="en-US" sz="1200" b="1" dirty="0" smtClean="0"/>
              <a:t>)</a:t>
            </a:r>
            <a:endParaRPr lang="en-US" sz="1200" b="1" baseline="-25000" dirty="0"/>
          </a:p>
        </p:txBody>
      </p:sp>
      <p:sp>
        <p:nvSpPr>
          <p:cNvPr id="142" name="TextBox 141"/>
          <p:cNvSpPr txBox="1"/>
          <p:nvPr/>
        </p:nvSpPr>
        <p:spPr>
          <a:xfrm>
            <a:off x="5334000" y="39624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Y(j</a:t>
            </a:r>
            <a:r>
              <a:rPr lang="el-GR" sz="1200" b="1" dirty="0" smtClean="0"/>
              <a:t>ω</a:t>
            </a:r>
            <a:r>
              <a:rPr lang="en-US" sz="1200" b="1" dirty="0" smtClean="0"/>
              <a:t>)/ X(j</a:t>
            </a:r>
            <a:r>
              <a:rPr lang="el-GR" sz="1200" b="1" dirty="0" smtClean="0"/>
              <a:t>ω</a:t>
            </a:r>
            <a:r>
              <a:rPr lang="en-US" sz="1200" b="1" dirty="0" smtClean="0"/>
              <a:t>)=H(j</a:t>
            </a:r>
            <a:r>
              <a:rPr lang="el-GR" sz="1200" b="1" dirty="0" smtClean="0"/>
              <a:t>ω</a:t>
            </a:r>
            <a:r>
              <a:rPr lang="en-US" sz="1200" b="1" dirty="0" smtClean="0"/>
              <a:t>)/(1+H(j</a:t>
            </a:r>
            <a:r>
              <a:rPr lang="el-GR" sz="1200" b="1" dirty="0" smtClean="0"/>
              <a:t>ω</a:t>
            </a:r>
            <a:r>
              <a:rPr lang="en-US" sz="1200" b="1" dirty="0" smtClean="0"/>
              <a:t>))</a:t>
            </a:r>
            <a:endParaRPr lang="en-US" sz="1200" b="1" baseline="-25000" dirty="0" smtClean="0"/>
          </a:p>
          <a:p>
            <a:endParaRPr lang="en-US" sz="1200" b="1" baseline="-25000" dirty="0"/>
          </a:p>
        </p:txBody>
      </p:sp>
      <p:sp>
        <p:nvSpPr>
          <p:cNvPr id="143" name="Rectangle 1"/>
          <p:cNvSpPr>
            <a:spLocks noChangeArrowheads="1"/>
          </p:cNvSpPr>
          <p:nvPr/>
        </p:nvSpPr>
        <p:spPr bwMode="auto">
          <a:xfrm>
            <a:off x="152400" y="5105400"/>
            <a:ext cx="8229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It will oscillate at 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 if H(j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)=-1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However above definition of Q will not apply to this.</a:t>
            </a:r>
            <a:endParaRPr lang="en-US" sz="1600" dirty="0" smtClean="0">
              <a:latin typeface="Trebuchet MS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46" name="Rectangle 1"/>
          <p:cNvSpPr>
            <a:spLocks noChangeArrowheads="1"/>
          </p:cNvSpPr>
          <p:nvPr/>
        </p:nvSpPr>
        <p:spPr bwMode="auto">
          <a:xfrm>
            <a:off x="304800" y="6172200"/>
            <a:ext cx="7543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Razavi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“A study of Phase Noise in CMOS Oscillator”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Vol.31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March 1996</a:t>
            </a:r>
            <a:endParaRPr lang="en-US" sz="1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99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Linear oscillatory system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2438400" y="1042524"/>
            <a:ext cx="1066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/>
          <p:cNvSpPr txBox="1"/>
          <p:nvPr/>
        </p:nvSpPr>
        <p:spPr>
          <a:xfrm>
            <a:off x="2667000" y="1118724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H(j</a:t>
            </a:r>
            <a:r>
              <a:rPr lang="el-GR" sz="1200" b="1" dirty="0" smtClean="0"/>
              <a:t>ω</a:t>
            </a:r>
            <a:r>
              <a:rPr lang="en-US" sz="1200" b="1" dirty="0" smtClean="0"/>
              <a:t>)</a:t>
            </a:r>
            <a:endParaRPr lang="en-US" sz="1200" b="1" baseline="-25000" dirty="0"/>
          </a:p>
        </p:txBody>
      </p:sp>
      <p:sp>
        <p:nvSpPr>
          <p:cNvPr id="111" name="Oval 110"/>
          <p:cNvSpPr/>
          <p:nvPr/>
        </p:nvSpPr>
        <p:spPr>
          <a:xfrm>
            <a:off x="1295400" y="1066800"/>
            <a:ext cx="381000" cy="381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/>
          <p:cNvSpPr txBox="1"/>
          <p:nvPr/>
        </p:nvSpPr>
        <p:spPr>
          <a:xfrm>
            <a:off x="1327768" y="1050616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+</a:t>
            </a:r>
            <a:endParaRPr lang="en-US" sz="2000" b="1" baseline="-25000" dirty="0"/>
          </a:p>
        </p:txBody>
      </p:sp>
      <p:cxnSp>
        <p:nvCxnSpPr>
          <p:cNvPr id="114" name="Straight Arrow Connector 113"/>
          <p:cNvCxnSpPr/>
          <p:nvPr/>
        </p:nvCxnSpPr>
        <p:spPr>
          <a:xfrm>
            <a:off x="533400" y="1263032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>
            <a:off x="1676400" y="1279216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>
            <a:off x="3505200" y="1259660"/>
            <a:ext cx="1295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/>
          <p:cNvSpPr/>
          <p:nvPr/>
        </p:nvSpPr>
        <p:spPr>
          <a:xfrm>
            <a:off x="4242924" y="123538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3" name="Straight Connector 122"/>
          <p:cNvCxnSpPr/>
          <p:nvPr/>
        </p:nvCxnSpPr>
        <p:spPr>
          <a:xfrm rot="5400000">
            <a:off x="3962400" y="1600200"/>
            <a:ext cx="60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10800000">
            <a:off x="1507816" y="1905000"/>
            <a:ext cx="27593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1271124" y="1676400"/>
            <a:ext cx="457200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990600" y="1066800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+</a:t>
            </a:r>
            <a:endParaRPr lang="en-US" sz="1200" baseline="-25000" dirty="0"/>
          </a:p>
        </p:txBody>
      </p:sp>
      <p:sp>
        <p:nvSpPr>
          <p:cNvPr id="139" name="TextBox 138"/>
          <p:cNvSpPr txBox="1"/>
          <p:nvPr/>
        </p:nvSpPr>
        <p:spPr>
          <a:xfrm>
            <a:off x="1524000" y="1447800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</a:t>
            </a:r>
            <a:endParaRPr lang="en-US" sz="1200" baseline="-25000" dirty="0"/>
          </a:p>
        </p:txBody>
      </p:sp>
      <p:sp>
        <p:nvSpPr>
          <p:cNvPr id="140" name="TextBox 139"/>
          <p:cNvSpPr txBox="1"/>
          <p:nvPr/>
        </p:nvSpPr>
        <p:spPr>
          <a:xfrm>
            <a:off x="381000" y="9906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X(j</a:t>
            </a:r>
            <a:r>
              <a:rPr lang="el-GR" sz="1200" b="1" dirty="0" smtClean="0"/>
              <a:t>ω</a:t>
            </a:r>
            <a:r>
              <a:rPr lang="en-US" sz="1200" b="1" dirty="0" smtClean="0"/>
              <a:t>)</a:t>
            </a:r>
            <a:endParaRPr lang="en-US" sz="1200" b="1" baseline="-25000" dirty="0"/>
          </a:p>
        </p:txBody>
      </p:sp>
      <p:sp>
        <p:nvSpPr>
          <p:cNvPr id="141" name="TextBox 140"/>
          <p:cNvSpPr txBox="1"/>
          <p:nvPr/>
        </p:nvSpPr>
        <p:spPr>
          <a:xfrm>
            <a:off x="4419600" y="9144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Y(j</a:t>
            </a:r>
            <a:r>
              <a:rPr lang="el-GR" sz="1200" b="1" dirty="0" smtClean="0"/>
              <a:t>ω</a:t>
            </a:r>
            <a:r>
              <a:rPr lang="en-US" sz="1200" b="1" dirty="0" smtClean="0"/>
              <a:t>)</a:t>
            </a:r>
            <a:endParaRPr lang="en-US" sz="1200" b="1" baseline="-25000" dirty="0"/>
          </a:p>
        </p:txBody>
      </p:sp>
      <p:sp>
        <p:nvSpPr>
          <p:cNvPr id="142" name="TextBox 141"/>
          <p:cNvSpPr txBox="1"/>
          <p:nvPr/>
        </p:nvSpPr>
        <p:spPr>
          <a:xfrm>
            <a:off x="5181600" y="12192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Y(j</a:t>
            </a:r>
            <a:r>
              <a:rPr lang="el-GR" sz="1200" b="1" dirty="0" smtClean="0"/>
              <a:t>ω</a:t>
            </a:r>
            <a:r>
              <a:rPr lang="en-US" sz="1200" b="1" dirty="0" smtClean="0"/>
              <a:t>)/ X(j</a:t>
            </a:r>
            <a:r>
              <a:rPr lang="el-GR" sz="1200" b="1" dirty="0" smtClean="0"/>
              <a:t>ω</a:t>
            </a:r>
            <a:r>
              <a:rPr lang="en-US" sz="1200" b="1" dirty="0" smtClean="0"/>
              <a:t>)=H(j</a:t>
            </a:r>
            <a:r>
              <a:rPr lang="el-GR" sz="1200" b="1" dirty="0" smtClean="0"/>
              <a:t>ω</a:t>
            </a:r>
            <a:r>
              <a:rPr lang="en-US" sz="1200" b="1" dirty="0" smtClean="0"/>
              <a:t>)/(1+H(j</a:t>
            </a:r>
            <a:r>
              <a:rPr lang="el-GR" sz="1200" b="1" dirty="0" smtClean="0"/>
              <a:t>ω</a:t>
            </a:r>
            <a:r>
              <a:rPr lang="en-US" sz="1200" b="1" dirty="0" smtClean="0"/>
              <a:t>))</a:t>
            </a:r>
            <a:endParaRPr lang="en-US" sz="1200" b="1" baseline="-25000" dirty="0" smtClean="0"/>
          </a:p>
          <a:p>
            <a:endParaRPr lang="en-US" sz="1200" b="1" baseline="-25000" dirty="0"/>
          </a:p>
        </p:txBody>
      </p:sp>
      <p:sp>
        <p:nvSpPr>
          <p:cNvPr id="143" name="Rectangle 1"/>
          <p:cNvSpPr>
            <a:spLocks noChangeArrowheads="1"/>
          </p:cNvSpPr>
          <p:nvPr/>
        </p:nvSpPr>
        <p:spPr bwMode="auto">
          <a:xfrm>
            <a:off x="0" y="1963579"/>
            <a:ext cx="822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It will oscillate at 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 if H(j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)=-1</a:t>
            </a:r>
          </a:p>
          <a:p>
            <a:pPr marL="228600" indent="-228600" algn="just">
              <a:buFont typeface="Arial" pitchFamily="34" charset="0"/>
              <a:buChar char="•"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For phase noise we want to know the power around 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</a:t>
            </a:r>
            <a:endParaRPr lang="en-US" sz="1600" dirty="0" smtClean="0">
              <a:latin typeface="Trebuchet MS" pitchFamily="34" charset="0"/>
              <a:ea typeface="Batang" pitchFamily="18" charset="-127"/>
            </a:endParaRP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For 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=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ω</a:t>
            </a:r>
            <a:r>
              <a:rPr lang="en-US" sz="1600" baseline="-25000" dirty="0" smtClean="0">
                <a:latin typeface="Trebuchet MS" pitchFamily="34" charset="0"/>
                <a:ea typeface="Batang" pitchFamily="18" charset="-127"/>
              </a:rPr>
              <a:t>o </a:t>
            </a:r>
            <a:r>
              <a:rPr lang="en-US" sz="1600" dirty="0" smtClean="0">
                <a:latin typeface="Trebuchet MS" pitchFamily="34" charset="0"/>
                <a:ea typeface="Batang" pitchFamily="18" charset="-127"/>
              </a:rPr>
              <a:t>+</a:t>
            </a:r>
            <a:r>
              <a:rPr lang="el-GR" sz="1600" dirty="0" smtClean="0">
                <a:latin typeface="Trebuchet MS" pitchFamily="34" charset="0"/>
                <a:ea typeface="Batang" pitchFamily="18" charset="-127"/>
              </a:rPr>
              <a:t>Δω</a:t>
            </a:r>
            <a:endParaRPr lang="en-US" sz="1600" dirty="0" smtClean="0">
              <a:latin typeface="Trebuchet MS" pitchFamily="34" charset="0"/>
              <a:ea typeface="Batang" pitchFamily="18" charset="-127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52400" y="3048000"/>
            <a:ext cx="906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H(j</a:t>
            </a:r>
            <a:r>
              <a:rPr lang="el-GR" sz="2800" dirty="0" smtClean="0"/>
              <a:t>ω</a:t>
            </a:r>
            <a:r>
              <a:rPr lang="en-US" sz="2800" dirty="0" smtClean="0"/>
              <a:t>)=H(j</a:t>
            </a:r>
            <a:r>
              <a:rPr lang="el-GR" sz="2800" dirty="0" smtClean="0"/>
              <a:t>ω</a:t>
            </a:r>
            <a:r>
              <a:rPr lang="en-US" sz="2800" dirty="0" smtClean="0"/>
              <a:t>o)+</a:t>
            </a:r>
            <a:r>
              <a:rPr lang="el-GR" sz="2800" dirty="0" smtClean="0">
                <a:latin typeface="Trebuchet MS" pitchFamily="34" charset="0"/>
                <a:ea typeface="Batang" pitchFamily="18" charset="-127"/>
              </a:rPr>
              <a:t> Δω</a:t>
            </a:r>
            <a:r>
              <a:rPr lang="en-US" sz="2800" dirty="0" err="1" smtClean="0"/>
              <a:t>dH</a:t>
            </a:r>
            <a:r>
              <a:rPr lang="en-US" sz="2800" dirty="0" smtClean="0"/>
              <a:t>/d</a:t>
            </a:r>
            <a:r>
              <a:rPr lang="el-GR" sz="2800" dirty="0" smtClean="0"/>
              <a:t>ω</a:t>
            </a:r>
            <a:r>
              <a:rPr lang="en-US" sz="2800" dirty="0" smtClean="0"/>
              <a:t> ……………… </a:t>
            </a:r>
            <a:r>
              <a:rPr lang="en-US" sz="1600" dirty="0" smtClean="0"/>
              <a:t>using Taylor's series</a:t>
            </a:r>
            <a:endParaRPr lang="en-US" sz="2800" baseline="-25000" dirty="0" smtClean="0"/>
          </a:p>
          <a:p>
            <a:endParaRPr lang="en-US" sz="1200" b="1" baseline="-25000" dirty="0"/>
          </a:p>
        </p:txBody>
      </p:sp>
      <p:sp>
        <p:nvSpPr>
          <p:cNvPr id="47" name="TextBox 46"/>
          <p:cNvSpPr txBox="1"/>
          <p:nvPr/>
        </p:nvSpPr>
        <p:spPr>
          <a:xfrm>
            <a:off x="152400" y="3886200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So,</a:t>
            </a:r>
          </a:p>
          <a:p>
            <a:r>
              <a:rPr lang="en-US" sz="2400" dirty="0" smtClean="0"/>
              <a:t>Y/X= (H(j</a:t>
            </a:r>
            <a:r>
              <a:rPr lang="el-GR" sz="2400" dirty="0" smtClean="0"/>
              <a:t>ω</a:t>
            </a:r>
            <a:r>
              <a:rPr lang="en-US" sz="2400" dirty="0" smtClean="0"/>
              <a:t>o)+</a:t>
            </a:r>
            <a:r>
              <a:rPr lang="el-GR" sz="2400" dirty="0" smtClean="0">
                <a:latin typeface="Trebuchet MS" pitchFamily="34" charset="0"/>
                <a:ea typeface="Batang" pitchFamily="18" charset="-127"/>
              </a:rPr>
              <a:t> Δω</a:t>
            </a:r>
            <a:r>
              <a:rPr lang="en-US" sz="2400" dirty="0" err="1" smtClean="0"/>
              <a:t>dH</a:t>
            </a:r>
            <a:r>
              <a:rPr lang="en-US" sz="2400" dirty="0" smtClean="0"/>
              <a:t>/d</a:t>
            </a:r>
            <a:r>
              <a:rPr lang="el-GR" sz="2400" dirty="0" smtClean="0"/>
              <a:t>ω</a:t>
            </a:r>
            <a:r>
              <a:rPr lang="en-US" sz="2400" dirty="0" smtClean="0"/>
              <a:t>)/(1+ H(j</a:t>
            </a:r>
            <a:r>
              <a:rPr lang="el-GR" sz="2400" dirty="0" smtClean="0"/>
              <a:t>ω</a:t>
            </a:r>
            <a:r>
              <a:rPr lang="en-US" sz="2400" dirty="0" smtClean="0"/>
              <a:t>o)+</a:t>
            </a:r>
            <a:r>
              <a:rPr lang="el-GR" sz="2400" dirty="0" smtClean="0">
                <a:latin typeface="Trebuchet MS" pitchFamily="34" charset="0"/>
                <a:ea typeface="Batang" pitchFamily="18" charset="-127"/>
              </a:rPr>
              <a:t> Δω</a:t>
            </a:r>
            <a:r>
              <a:rPr lang="en-US" sz="2400" dirty="0" err="1" smtClean="0"/>
              <a:t>dH</a:t>
            </a:r>
            <a:r>
              <a:rPr lang="en-US" sz="2400" dirty="0" smtClean="0"/>
              <a:t>/d</a:t>
            </a:r>
            <a:r>
              <a:rPr lang="el-GR" sz="2400" dirty="0" smtClean="0"/>
              <a:t>ω</a:t>
            </a:r>
            <a:r>
              <a:rPr lang="en-US" sz="2400" dirty="0" smtClean="0"/>
              <a:t>)</a:t>
            </a:r>
            <a:endParaRPr lang="en-US" sz="2400" baseline="-25000" dirty="0" smtClean="0"/>
          </a:p>
          <a:p>
            <a:endParaRPr lang="en-US" sz="1200" b="1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228600" y="518160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Y/X= -1/</a:t>
            </a:r>
            <a:r>
              <a:rPr lang="el-GR" sz="2800" dirty="0" smtClean="0">
                <a:latin typeface="Trebuchet MS" pitchFamily="34" charset="0"/>
                <a:ea typeface="Batang" pitchFamily="18" charset="-127"/>
              </a:rPr>
              <a:t>Δω</a:t>
            </a:r>
            <a:r>
              <a:rPr lang="en-US" sz="2800" dirty="0" err="1" smtClean="0"/>
              <a:t>dH</a:t>
            </a:r>
            <a:r>
              <a:rPr lang="en-US" sz="2800" dirty="0" smtClean="0"/>
              <a:t>/d</a:t>
            </a:r>
            <a:r>
              <a:rPr lang="el-GR" sz="2800" dirty="0" smtClean="0"/>
              <a:t>ω</a:t>
            </a:r>
            <a:endParaRPr lang="en-US" sz="2800" baseline="-25000" dirty="0" smtClean="0"/>
          </a:p>
          <a:p>
            <a:endParaRPr lang="en-US" sz="1200" b="1" baseline="-25000" dirty="0"/>
          </a:p>
        </p:txBody>
      </p: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304800" y="6172200"/>
            <a:ext cx="7543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Razavi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“A study of Phase Noise in CMOS Oscillator”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Vol.31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March 1996</a:t>
            </a:r>
            <a:endParaRPr lang="en-US" sz="1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5"/>
          <p:cNvSpPr txBox="1">
            <a:spLocks noChangeArrowheads="1"/>
          </p:cNvSpPr>
          <p:nvPr/>
        </p:nvSpPr>
        <p:spPr bwMode="auto">
          <a:xfrm>
            <a:off x="152400" y="152400"/>
            <a:ext cx="899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cs typeface="Andalus" pitchFamily="18" charset="-78"/>
              </a:rPr>
              <a:t>Linear oscillatory system</a:t>
            </a:r>
            <a:endParaRPr lang="en-US" sz="4400" b="1" dirty="0">
              <a:solidFill>
                <a:srgbClr val="FF0000"/>
              </a:solidFill>
              <a:cs typeface="Andalus" pitchFamily="18" charset="-7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52400" y="1066800"/>
            <a:ext cx="861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Power spectral density around </a:t>
            </a:r>
            <a:r>
              <a:rPr lang="el-GR" sz="2800" dirty="0" smtClean="0"/>
              <a:t>ω</a:t>
            </a:r>
            <a:r>
              <a:rPr lang="en-US" sz="2800" baseline="-25000" dirty="0" smtClean="0"/>
              <a:t>o</a:t>
            </a:r>
          </a:p>
          <a:p>
            <a:r>
              <a:rPr lang="en-US" sz="2800" dirty="0" smtClean="0"/>
              <a:t>|Y/X|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= 1/</a:t>
            </a:r>
            <a:r>
              <a:rPr lang="el-GR" sz="2800" dirty="0" smtClean="0">
                <a:latin typeface="Trebuchet MS" pitchFamily="34" charset="0"/>
                <a:ea typeface="Batang" pitchFamily="18" charset="-127"/>
              </a:rPr>
              <a:t>Δω</a:t>
            </a:r>
            <a:r>
              <a:rPr lang="en-US" sz="28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2800" dirty="0" smtClean="0">
                <a:latin typeface="Trebuchet MS" pitchFamily="34" charset="0"/>
                <a:ea typeface="Batang" pitchFamily="18" charset="-127"/>
              </a:rPr>
              <a:t>|</a:t>
            </a:r>
            <a:r>
              <a:rPr lang="en-US" sz="2800" dirty="0" smtClean="0"/>
              <a:t>dH/d</a:t>
            </a:r>
            <a:r>
              <a:rPr lang="el-GR" sz="2800" dirty="0" smtClean="0"/>
              <a:t>ω</a:t>
            </a:r>
            <a:r>
              <a:rPr lang="en-US" sz="2800" dirty="0" smtClean="0"/>
              <a:t>|</a:t>
            </a:r>
            <a:r>
              <a:rPr lang="en-US" sz="2800" baseline="30000" dirty="0" smtClean="0"/>
              <a:t>2</a:t>
            </a:r>
          </a:p>
          <a:p>
            <a:endParaRPr lang="en-US" sz="1200" b="1" baseline="-25000" dirty="0"/>
          </a:p>
        </p:txBody>
      </p:sp>
      <p:sp>
        <p:nvSpPr>
          <p:cNvPr id="50" name="TextBox 49"/>
          <p:cNvSpPr txBox="1"/>
          <p:nvPr/>
        </p:nvSpPr>
        <p:spPr>
          <a:xfrm>
            <a:off x="152400" y="2438400"/>
            <a:ext cx="899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H(j</a:t>
            </a:r>
            <a:r>
              <a:rPr lang="el-GR" sz="2400" dirty="0" smtClean="0"/>
              <a:t>ω</a:t>
            </a:r>
            <a:r>
              <a:rPr lang="en-US" sz="2400" dirty="0" smtClean="0"/>
              <a:t>)=A(</a:t>
            </a:r>
            <a:r>
              <a:rPr lang="el-GR" sz="2400" dirty="0" smtClean="0"/>
              <a:t>ω</a:t>
            </a:r>
            <a:r>
              <a:rPr lang="en-US" sz="2400" dirty="0" smtClean="0"/>
              <a:t>)exp[j</a:t>
            </a:r>
            <a:r>
              <a:rPr lang="el-GR" sz="2400" dirty="0" smtClean="0"/>
              <a:t>φ</a:t>
            </a:r>
            <a:r>
              <a:rPr lang="en-US" sz="2400" dirty="0" smtClean="0"/>
              <a:t>(</a:t>
            </a:r>
            <a:r>
              <a:rPr lang="el-GR" sz="2400" dirty="0" smtClean="0"/>
              <a:t>ω</a:t>
            </a:r>
            <a:r>
              <a:rPr lang="en-US" sz="2400" dirty="0" smtClean="0"/>
              <a:t>)]</a:t>
            </a:r>
          </a:p>
          <a:p>
            <a:r>
              <a:rPr lang="en-US" sz="2400" dirty="0" err="1" smtClean="0"/>
              <a:t>dH</a:t>
            </a:r>
            <a:r>
              <a:rPr lang="en-US" sz="2400" dirty="0" smtClean="0"/>
              <a:t>/d</a:t>
            </a:r>
            <a:r>
              <a:rPr lang="el-GR" sz="2400" dirty="0" smtClean="0"/>
              <a:t>ω</a:t>
            </a:r>
            <a:r>
              <a:rPr lang="en-US" sz="2400" dirty="0" smtClean="0"/>
              <a:t>=(</a:t>
            </a:r>
            <a:r>
              <a:rPr lang="en-US" sz="2400" dirty="0" err="1" smtClean="0"/>
              <a:t>dA</a:t>
            </a:r>
            <a:r>
              <a:rPr lang="en-US" sz="2400" dirty="0" smtClean="0"/>
              <a:t>/d</a:t>
            </a:r>
            <a:r>
              <a:rPr lang="el-GR" sz="2400" dirty="0" smtClean="0"/>
              <a:t> ω</a:t>
            </a:r>
            <a:r>
              <a:rPr lang="en-US" sz="2400" dirty="0" smtClean="0"/>
              <a:t>+</a:t>
            </a:r>
            <a:r>
              <a:rPr lang="en-US" sz="2400" dirty="0" err="1" smtClean="0"/>
              <a:t>jAd</a:t>
            </a:r>
            <a:r>
              <a:rPr lang="el-GR" sz="2400" dirty="0" smtClean="0"/>
              <a:t>φ</a:t>
            </a:r>
            <a:r>
              <a:rPr lang="en-US" sz="2400" dirty="0" smtClean="0"/>
              <a:t>/d</a:t>
            </a:r>
            <a:r>
              <a:rPr lang="el-GR" sz="2400" dirty="0" smtClean="0"/>
              <a:t>ω</a:t>
            </a:r>
            <a:r>
              <a:rPr lang="en-US" sz="2400" dirty="0" smtClean="0"/>
              <a:t>)exp(j</a:t>
            </a:r>
            <a:r>
              <a:rPr lang="el-GR" sz="2400" dirty="0" smtClean="0"/>
              <a:t>φ</a:t>
            </a:r>
            <a:r>
              <a:rPr lang="en-US" sz="2400" dirty="0" smtClean="0"/>
              <a:t>))</a:t>
            </a:r>
            <a:endParaRPr lang="en-US" sz="2400" baseline="-25000" dirty="0" smtClean="0"/>
          </a:p>
          <a:p>
            <a:endParaRPr lang="en-US" sz="1200" b="1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152400" y="3733800"/>
            <a:ext cx="87630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At </a:t>
            </a:r>
            <a:r>
              <a:rPr lang="el-GR" sz="1600" dirty="0" smtClean="0"/>
              <a:t>ω</a:t>
            </a:r>
            <a:r>
              <a:rPr lang="en-US" sz="1600" dirty="0" smtClean="0"/>
              <a:t>=</a:t>
            </a:r>
            <a:r>
              <a:rPr lang="el-GR" sz="1600" dirty="0" smtClean="0"/>
              <a:t>ω</a:t>
            </a:r>
            <a:r>
              <a:rPr lang="en-US" sz="1600" baseline="-25000" dirty="0" smtClean="0"/>
              <a:t>o</a:t>
            </a:r>
            <a:r>
              <a:rPr lang="en-US" sz="1600" dirty="0" smtClean="0"/>
              <a:t> A=1</a:t>
            </a:r>
          </a:p>
          <a:p>
            <a:r>
              <a:rPr lang="en-US" sz="1600" dirty="0" smtClean="0"/>
              <a:t>So,</a:t>
            </a:r>
          </a:p>
          <a:p>
            <a:r>
              <a:rPr lang="en-US" sz="2400" dirty="0" smtClean="0"/>
              <a:t>|Y/X|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= 1/</a:t>
            </a:r>
            <a:r>
              <a:rPr lang="el-GR" sz="2400" dirty="0" smtClean="0">
                <a:latin typeface="Trebuchet MS" pitchFamily="34" charset="0"/>
                <a:ea typeface="Batang" pitchFamily="18" charset="-127"/>
              </a:rPr>
              <a:t>Δω</a:t>
            </a:r>
            <a:r>
              <a:rPr lang="en-US" sz="2400" baseline="30000" dirty="0" smtClean="0">
                <a:latin typeface="Trebuchet MS" pitchFamily="34" charset="0"/>
                <a:ea typeface="Batang" pitchFamily="18" charset="-127"/>
              </a:rPr>
              <a:t>2</a:t>
            </a:r>
            <a:r>
              <a:rPr lang="en-US" sz="2400" dirty="0" smtClean="0">
                <a:latin typeface="Trebuchet MS" pitchFamily="34" charset="0"/>
                <a:ea typeface="Batang" pitchFamily="18" charset="-127"/>
              </a:rPr>
              <a:t> {(</a:t>
            </a:r>
            <a:r>
              <a:rPr lang="en-US" sz="2400" dirty="0" err="1" smtClean="0"/>
              <a:t>dA</a:t>
            </a:r>
            <a:r>
              <a:rPr lang="en-US" sz="2400" dirty="0" smtClean="0"/>
              <a:t>/d</a:t>
            </a:r>
            <a:r>
              <a:rPr lang="el-GR" sz="2400" dirty="0" smtClean="0"/>
              <a:t>ω</a:t>
            </a:r>
            <a:r>
              <a:rPr lang="en-US" sz="2400" dirty="0" smtClean="0"/>
              <a:t>)</a:t>
            </a:r>
            <a:r>
              <a:rPr lang="en-US" sz="2400" baseline="30000" dirty="0" smtClean="0"/>
              <a:t>2 </a:t>
            </a:r>
            <a:r>
              <a:rPr lang="en-US" sz="2400" dirty="0" smtClean="0">
                <a:latin typeface="Trebuchet MS" pitchFamily="34" charset="0"/>
                <a:ea typeface="Batang" pitchFamily="18" charset="-127"/>
              </a:rPr>
              <a:t>+(</a:t>
            </a:r>
            <a:r>
              <a:rPr lang="en-US" sz="2400" dirty="0" smtClean="0"/>
              <a:t>d</a:t>
            </a:r>
            <a:r>
              <a:rPr lang="el-GR" sz="2400" dirty="0" smtClean="0"/>
              <a:t>φ</a:t>
            </a:r>
            <a:r>
              <a:rPr lang="en-US" sz="2400" dirty="0" smtClean="0"/>
              <a:t>/d</a:t>
            </a:r>
            <a:r>
              <a:rPr lang="el-GR" sz="2400" dirty="0" smtClean="0"/>
              <a:t>ω</a:t>
            </a:r>
            <a:r>
              <a:rPr lang="en-US" sz="2400" dirty="0" smtClean="0"/>
              <a:t>)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} …… (</a:t>
            </a:r>
            <a:r>
              <a:rPr lang="en-US" sz="2400" dirty="0" err="1" smtClean="0"/>
              <a:t>i</a:t>
            </a:r>
            <a:r>
              <a:rPr lang="en-US" sz="2400" dirty="0" smtClean="0"/>
              <a:t>)    </a:t>
            </a:r>
          </a:p>
          <a:p>
            <a:r>
              <a:rPr lang="en-US" sz="1200" dirty="0" smtClean="0"/>
              <a:t>gives power in the neighborhood of </a:t>
            </a:r>
            <a:r>
              <a:rPr lang="el-GR" sz="1200" dirty="0" smtClean="0"/>
              <a:t>ω</a:t>
            </a:r>
            <a:r>
              <a:rPr lang="en-US" sz="1200" baseline="-25000" dirty="0" smtClean="0"/>
              <a:t>o</a:t>
            </a:r>
            <a:r>
              <a:rPr lang="en-US" sz="1200" dirty="0" smtClean="0"/>
              <a:t> </a:t>
            </a:r>
            <a:r>
              <a:rPr lang="en-US" sz="1200" baseline="30000" dirty="0" smtClean="0"/>
              <a:t> </a:t>
            </a:r>
          </a:p>
          <a:p>
            <a:endParaRPr lang="en-US" sz="1200" baseline="-25000" dirty="0" smtClean="0"/>
          </a:p>
          <a:p>
            <a:endParaRPr lang="en-US" sz="1200" b="1" baseline="-25000" dirty="0"/>
          </a:p>
        </p:txBody>
      </p:sp>
      <p:sp>
        <p:nvSpPr>
          <p:cNvPr id="53" name="TextBox 52"/>
          <p:cNvSpPr txBox="1"/>
          <p:nvPr/>
        </p:nvSpPr>
        <p:spPr>
          <a:xfrm>
            <a:off x="76200" y="53340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Q= </a:t>
            </a:r>
            <a:r>
              <a:rPr lang="el-GR" sz="2800" dirty="0" smtClean="0"/>
              <a:t>ω</a:t>
            </a:r>
            <a:r>
              <a:rPr lang="en-US" sz="2800" dirty="0" smtClean="0"/>
              <a:t>o/2√</a:t>
            </a:r>
            <a:r>
              <a:rPr lang="en-US" sz="2800" dirty="0" smtClean="0">
                <a:latin typeface="Trebuchet MS" pitchFamily="34" charset="0"/>
                <a:ea typeface="Batang" pitchFamily="18" charset="-127"/>
              </a:rPr>
              <a:t> {(</a:t>
            </a:r>
            <a:r>
              <a:rPr lang="en-US" sz="2800" dirty="0" err="1" smtClean="0"/>
              <a:t>dA</a:t>
            </a:r>
            <a:r>
              <a:rPr lang="en-US" sz="2800" dirty="0" smtClean="0"/>
              <a:t>/d</a:t>
            </a:r>
            <a:r>
              <a:rPr lang="el-GR" sz="2800" dirty="0" smtClean="0"/>
              <a:t>ω</a:t>
            </a:r>
            <a:r>
              <a:rPr lang="en-US" sz="2800" dirty="0" smtClean="0"/>
              <a:t>)</a:t>
            </a:r>
            <a:r>
              <a:rPr lang="en-US" sz="2800" baseline="30000" dirty="0" smtClean="0"/>
              <a:t>2 </a:t>
            </a:r>
            <a:r>
              <a:rPr lang="en-US" sz="2800" dirty="0" smtClean="0">
                <a:latin typeface="Trebuchet MS" pitchFamily="34" charset="0"/>
                <a:ea typeface="Batang" pitchFamily="18" charset="-127"/>
              </a:rPr>
              <a:t>+(</a:t>
            </a:r>
            <a:r>
              <a:rPr lang="en-US" sz="2800" dirty="0" smtClean="0"/>
              <a:t>d</a:t>
            </a:r>
            <a:r>
              <a:rPr lang="el-GR" sz="2800" dirty="0" smtClean="0"/>
              <a:t>φ</a:t>
            </a:r>
            <a:r>
              <a:rPr lang="en-US" sz="2800" dirty="0" smtClean="0"/>
              <a:t>/d</a:t>
            </a:r>
            <a:r>
              <a:rPr lang="el-GR" sz="2800" dirty="0" smtClean="0"/>
              <a:t>ω</a:t>
            </a:r>
            <a:r>
              <a:rPr lang="en-US" sz="2800" dirty="0" smtClean="0"/>
              <a:t>)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}</a:t>
            </a:r>
            <a:endParaRPr lang="en-US" baseline="-25000" dirty="0" smtClean="0"/>
          </a:p>
          <a:p>
            <a:endParaRPr lang="en-US" sz="1200" b="1" baseline="-25000" dirty="0"/>
          </a:p>
        </p:txBody>
      </p: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304800" y="6172200"/>
            <a:ext cx="7543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Batang" pitchFamily="18" charset="-127"/>
                <a:cs typeface="Times New Roman" pitchFamily="18" charset="0"/>
              </a:rPr>
              <a:t>Reference</a:t>
            </a:r>
            <a:endParaRPr lang="en-US" sz="900" dirty="0"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Razavi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“A study of Phase Noise in CMOS Oscillator”</a:t>
            </a:r>
            <a:r>
              <a:rPr lang="en-US" sz="900" dirty="0" smtClean="0">
                <a:latin typeface="Calibri" pitchFamily="34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</a:rPr>
              <a:t>IEEE Journal of Solid State Circuits Vol.31 3</a:t>
            </a:r>
            <a:r>
              <a:rPr lang="en-US" sz="1200" i="1" baseline="30000" dirty="0" smtClean="0">
                <a:latin typeface="Times New Roman" pitchFamily="18" charset="0"/>
              </a:rPr>
              <a:t>rd</a:t>
            </a:r>
            <a:r>
              <a:rPr lang="en-US" sz="1200" i="1" dirty="0" smtClean="0">
                <a:latin typeface="Times New Roman" pitchFamily="18" charset="0"/>
              </a:rPr>
              <a:t> March 1996</a:t>
            </a:r>
            <a:endParaRPr lang="en-US" sz="1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23798</TotalTime>
  <Words>1898</Words>
  <Application>Microsoft Office PowerPoint</Application>
  <PresentationFormat>On-screen Show (4:3)</PresentationFormat>
  <Paragraphs>306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UVA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UVA</dc:creator>
  <cp:lastModifiedBy>UVA</cp:lastModifiedBy>
  <cp:revision>612</cp:revision>
  <dcterms:created xsi:type="dcterms:W3CDTF">2010-07-23T18:33:18Z</dcterms:created>
  <dcterms:modified xsi:type="dcterms:W3CDTF">2011-04-07T20:54:09Z</dcterms:modified>
</cp:coreProperties>
</file>